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73" r:id="rId2"/>
    <p:sldId id="305" r:id="rId3"/>
    <p:sldId id="277" r:id="rId4"/>
    <p:sldId id="292" r:id="rId5"/>
    <p:sldId id="279" r:id="rId6"/>
    <p:sldId id="295" r:id="rId7"/>
    <p:sldId id="285" r:id="rId8"/>
    <p:sldId id="278" r:id="rId9"/>
    <p:sldId id="280" r:id="rId10"/>
    <p:sldId id="281" r:id="rId11"/>
    <p:sldId id="282" r:id="rId12"/>
    <p:sldId id="283" r:id="rId13"/>
    <p:sldId id="284" r:id="rId14"/>
    <p:sldId id="321" r:id="rId15"/>
    <p:sldId id="299" r:id="rId16"/>
    <p:sldId id="300" r:id="rId17"/>
    <p:sldId id="301" r:id="rId18"/>
    <p:sldId id="302" r:id="rId19"/>
    <p:sldId id="306" r:id="rId20"/>
    <p:sldId id="307" r:id="rId21"/>
    <p:sldId id="308" r:id="rId22"/>
    <p:sldId id="309" r:id="rId23"/>
    <p:sldId id="310" r:id="rId24"/>
    <p:sldId id="311" r:id="rId25"/>
    <p:sldId id="312" r:id="rId26"/>
    <p:sldId id="315" r:id="rId27"/>
    <p:sldId id="316" r:id="rId28"/>
    <p:sldId id="319" r:id="rId29"/>
    <p:sldId id="318" r:id="rId30"/>
    <p:sldId id="320" r:id="rId31"/>
    <p:sldId id="289" r:id="rId32"/>
    <p:sldId id="303" r:id="rId33"/>
    <p:sldId id="304" r:id="rId34"/>
    <p:sldId id="298" r:id="rId35"/>
    <p:sldId id="29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90001"/>
    <a:srgbClr val="F4A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62" autoAdjust="0"/>
    <p:restoredTop sz="87234"/>
  </p:normalViewPr>
  <p:slideViewPr>
    <p:cSldViewPr snapToGrid="0" snapToObjects="1">
      <p:cViewPr varScale="1">
        <p:scale>
          <a:sx n="98" d="100"/>
          <a:sy n="98" d="100"/>
        </p:scale>
        <p:origin x="128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wangy\AppData\Roaming\Microsoft\Excel\perception_v4%20(version%201).xlsb"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Sheet2!$B$1</c:f>
              <c:strCache>
                <c:ptCount val="1"/>
                <c:pt idx="0">
                  <c:v>perception</c:v>
                </c:pt>
              </c:strCache>
            </c:strRef>
          </c:tx>
          <c:spPr>
            <a:ln w="28575" cap="rnd">
              <a:solidFill>
                <a:schemeClr val="accent1"/>
              </a:solidFill>
              <a:round/>
            </a:ln>
            <a:effectLst/>
          </c:spPr>
          <c:marker>
            <c:symbol val="none"/>
          </c:marker>
          <c:cat>
            <c:numRef>
              <c:f>Sheet2!$A$2:$A$45</c:f>
              <c:numCache>
                <c:formatCode>yyyy\-mm\-dd</c:formatCode>
                <c:ptCount val="44"/>
                <c:pt idx="0">
                  <c:v>43938</c:v>
                </c:pt>
                <c:pt idx="1">
                  <c:v>43939</c:v>
                </c:pt>
                <c:pt idx="2">
                  <c:v>43940</c:v>
                </c:pt>
                <c:pt idx="3">
                  <c:v>43941</c:v>
                </c:pt>
                <c:pt idx="4">
                  <c:v>43942</c:v>
                </c:pt>
                <c:pt idx="5">
                  <c:v>43943</c:v>
                </c:pt>
                <c:pt idx="6">
                  <c:v>43944</c:v>
                </c:pt>
                <c:pt idx="7">
                  <c:v>43945</c:v>
                </c:pt>
                <c:pt idx="8">
                  <c:v>43946</c:v>
                </c:pt>
                <c:pt idx="9">
                  <c:v>43947</c:v>
                </c:pt>
                <c:pt idx="10">
                  <c:v>43948</c:v>
                </c:pt>
                <c:pt idx="11">
                  <c:v>43949</c:v>
                </c:pt>
                <c:pt idx="12">
                  <c:v>43950</c:v>
                </c:pt>
                <c:pt idx="13">
                  <c:v>43951</c:v>
                </c:pt>
                <c:pt idx="14">
                  <c:v>43952</c:v>
                </c:pt>
                <c:pt idx="15">
                  <c:v>43953</c:v>
                </c:pt>
                <c:pt idx="16">
                  <c:v>43954</c:v>
                </c:pt>
                <c:pt idx="17">
                  <c:v>43955</c:v>
                </c:pt>
                <c:pt idx="18">
                  <c:v>43956</c:v>
                </c:pt>
                <c:pt idx="19">
                  <c:v>43957</c:v>
                </c:pt>
                <c:pt idx="20">
                  <c:v>43958</c:v>
                </c:pt>
                <c:pt idx="21">
                  <c:v>43959</c:v>
                </c:pt>
                <c:pt idx="22">
                  <c:v>43960</c:v>
                </c:pt>
                <c:pt idx="23">
                  <c:v>43961</c:v>
                </c:pt>
                <c:pt idx="24">
                  <c:v>43962</c:v>
                </c:pt>
                <c:pt idx="25">
                  <c:v>43963</c:v>
                </c:pt>
                <c:pt idx="26">
                  <c:v>43964</c:v>
                </c:pt>
                <c:pt idx="27">
                  <c:v>43965</c:v>
                </c:pt>
                <c:pt idx="28">
                  <c:v>43966</c:v>
                </c:pt>
                <c:pt idx="29">
                  <c:v>43967</c:v>
                </c:pt>
                <c:pt idx="30">
                  <c:v>43968</c:v>
                </c:pt>
                <c:pt idx="31">
                  <c:v>43969</c:v>
                </c:pt>
                <c:pt idx="32">
                  <c:v>43970</c:v>
                </c:pt>
                <c:pt idx="33">
                  <c:v>43971</c:v>
                </c:pt>
                <c:pt idx="34">
                  <c:v>43972</c:v>
                </c:pt>
                <c:pt idx="35">
                  <c:v>43973</c:v>
                </c:pt>
                <c:pt idx="36">
                  <c:v>43974</c:v>
                </c:pt>
                <c:pt idx="37">
                  <c:v>43975</c:v>
                </c:pt>
                <c:pt idx="38">
                  <c:v>43976</c:v>
                </c:pt>
                <c:pt idx="39">
                  <c:v>43977</c:v>
                </c:pt>
                <c:pt idx="40">
                  <c:v>43978</c:v>
                </c:pt>
                <c:pt idx="41">
                  <c:v>43979</c:v>
                </c:pt>
                <c:pt idx="42">
                  <c:v>43980</c:v>
                </c:pt>
                <c:pt idx="43">
                  <c:v>43981</c:v>
                </c:pt>
              </c:numCache>
            </c:numRef>
          </c:cat>
          <c:val>
            <c:numRef>
              <c:f>Sheet2!$B$2:$B$45</c:f>
              <c:numCache>
                <c:formatCode>0.0%</c:formatCode>
                <c:ptCount val="44"/>
                <c:pt idx="0">
                  <c:v>0.42641496009771024</c:v>
                </c:pt>
                <c:pt idx="1">
                  <c:v>0.30907144247615342</c:v>
                </c:pt>
                <c:pt idx="2">
                  <c:v>0.33793037168736934</c:v>
                </c:pt>
                <c:pt idx="3">
                  <c:v>0.33726557773744709</c:v>
                </c:pt>
                <c:pt idx="4">
                  <c:v>0.38496453900709221</c:v>
                </c:pt>
                <c:pt idx="5">
                  <c:v>0.38072086088422147</c:v>
                </c:pt>
                <c:pt idx="6">
                  <c:v>0.44955057213854038</c:v>
                </c:pt>
                <c:pt idx="7">
                  <c:v>0.48407678650687974</c:v>
                </c:pt>
                <c:pt idx="8">
                  <c:v>0.60037795275590555</c:v>
                </c:pt>
                <c:pt idx="9">
                  <c:v>0.5504592736784476</c:v>
                </c:pt>
                <c:pt idx="10">
                  <c:v>0.52779876114216651</c:v>
                </c:pt>
                <c:pt idx="11">
                  <c:v>0.56827010819971324</c:v>
                </c:pt>
                <c:pt idx="12">
                  <c:v>0.41156368081795952</c:v>
                </c:pt>
                <c:pt idx="13">
                  <c:v>0.4061290056841585</c:v>
                </c:pt>
                <c:pt idx="14">
                  <c:v>0.34173001001708797</c:v>
                </c:pt>
                <c:pt idx="15">
                  <c:v>0.30291679948995853</c:v>
                </c:pt>
                <c:pt idx="16">
                  <c:v>0.32116949752300072</c:v>
                </c:pt>
                <c:pt idx="17">
                  <c:v>0.4501625535687897</c:v>
                </c:pt>
                <c:pt idx="18">
                  <c:v>0.33891381711279589</c:v>
                </c:pt>
                <c:pt idx="19">
                  <c:v>0.3225476085031001</c:v>
                </c:pt>
                <c:pt idx="20">
                  <c:v>0.30070415788465221</c:v>
                </c:pt>
                <c:pt idx="21">
                  <c:v>0.43808309282502184</c:v>
                </c:pt>
                <c:pt idx="22">
                  <c:v>0.52092410207593454</c:v>
                </c:pt>
                <c:pt idx="23">
                  <c:v>0.40997037416334442</c:v>
                </c:pt>
                <c:pt idx="24">
                  <c:v>0.38485665892980364</c:v>
                </c:pt>
                <c:pt idx="25">
                  <c:v>0.28212318278543447</c:v>
                </c:pt>
                <c:pt idx="26">
                  <c:v>0.58115036822970079</c:v>
                </c:pt>
                <c:pt idx="27">
                  <c:v>0.40444260216521993</c:v>
                </c:pt>
                <c:pt idx="28">
                  <c:v>0.4850162969526281</c:v>
                </c:pt>
                <c:pt idx="29">
                  <c:v>0.53048209688743275</c:v>
                </c:pt>
                <c:pt idx="30">
                  <c:v>0.646212344707772</c:v>
                </c:pt>
                <c:pt idx="31">
                  <c:v>0.73345712356515869</c:v>
                </c:pt>
                <c:pt idx="32">
                  <c:v>0.49110216038081289</c:v>
                </c:pt>
                <c:pt idx="33">
                  <c:v>0.63746293245469521</c:v>
                </c:pt>
                <c:pt idx="34">
                  <c:v>0.57355114430642651</c:v>
                </c:pt>
                <c:pt idx="35">
                  <c:v>0.62673708532761185</c:v>
                </c:pt>
                <c:pt idx="36">
                  <c:v>0.3793477903188654</c:v>
                </c:pt>
                <c:pt idx="37">
                  <c:v>0.38592916060164967</c:v>
                </c:pt>
                <c:pt idx="38">
                  <c:v>0.53928617280780589</c:v>
                </c:pt>
                <c:pt idx="39">
                  <c:v>0.58604622647293236</c:v>
                </c:pt>
                <c:pt idx="40">
                  <c:v>0.49279937963886117</c:v>
                </c:pt>
                <c:pt idx="41">
                  <c:v>0.43761513984257244</c:v>
                </c:pt>
                <c:pt idx="42">
                  <c:v>0.62107070857910851</c:v>
                </c:pt>
                <c:pt idx="43">
                  <c:v>0.39765307088104473</c:v>
                </c:pt>
              </c:numCache>
            </c:numRef>
          </c:val>
          <c:smooth val="0"/>
          <c:extLst>
            <c:ext xmlns:c16="http://schemas.microsoft.com/office/drawing/2014/chart" uri="{C3380CC4-5D6E-409C-BE32-E72D297353CC}">
              <c16:uniqueId val="{00000000-D430-46B4-BFFD-2B12E35AC5FB}"/>
            </c:ext>
          </c:extLst>
        </c:ser>
        <c:ser>
          <c:idx val="1"/>
          <c:order val="1"/>
          <c:tx>
            <c:strRef>
              <c:f>Sheet2!$C$1</c:f>
              <c:strCache>
                <c:ptCount val="1"/>
                <c:pt idx="0">
                  <c:v>7-day moving average</c:v>
                </c:pt>
              </c:strCache>
            </c:strRef>
          </c:tx>
          <c:spPr>
            <a:ln w="28575" cap="rnd">
              <a:solidFill>
                <a:schemeClr val="accent2"/>
              </a:solidFill>
              <a:round/>
            </a:ln>
            <a:effectLst/>
          </c:spPr>
          <c:marker>
            <c:symbol val="none"/>
          </c:marker>
          <c:cat>
            <c:numRef>
              <c:f>Sheet2!$A$2:$A$45</c:f>
              <c:numCache>
                <c:formatCode>yyyy\-mm\-dd</c:formatCode>
                <c:ptCount val="44"/>
                <c:pt idx="0">
                  <c:v>43938</c:v>
                </c:pt>
                <c:pt idx="1">
                  <c:v>43939</c:v>
                </c:pt>
                <c:pt idx="2">
                  <c:v>43940</c:v>
                </c:pt>
                <c:pt idx="3">
                  <c:v>43941</c:v>
                </c:pt>
                <c:pt idx="4">
                  <c:v>43942</c:v>
                </c:pt>
                <c:pt idx="5">
                  <c:v>43943</c:v>
                </c:pt>
                <c:pt idx="6">
                  <c:v>43944</c:v>
                </c:pt>
                <c:pt idx="7">
                  <c:v>43945</c:v>
                </c:pt>
                <c:pt idx="8">
                  <c:v>43946</c:v>
                </c:pt>
                <c:pt idx="9">
                  <c:v>43947</c:v>
                </c:pt>
                <c:pt idx="10">
                  <c:v>43948</c:v>
                </c:pt>
                <c:pt idx="11">
                  <c:v>43949</c:v>
                </c:pt>
                <c:pt idx="12">
                  <c:v>43950</c:v>
                </c:pt>
                <c:pt idx="13">
                  <c:v>43951</c:v>
                </c:pt>
                <c:pt idx="14">
                  <c:v>43952</c:v>
                </c:pt>
                <c:pt idx="15">
                  <c:v>43953</c:v>
                </c:pt>
                <c:pt idx="16">
                  <c:v>43954</c:v>
                </c:pt>
                <c:pt idx="17">
                  <c:v>43955</c:v>
                </c:pt>
                <c:pt idx="18">
                  <c:v>43956</c:v>
                </c:pt>
                <c:pt idx="19">
                  <c:v>43957</c:v>
                </c:pt>
                <c:pt idx="20">
                  <c:v>43958</c:v>
                </c:pt>
                <c:pt idx="21">
                  <c:v>43959</c:v>
                </c:pt>
                <c:pt idx="22">
                  <c:v>43960</c:v>
                </c:pt>
                <c:pt idx="23">
                  <c:v>43961</c:v>
                </c:pt>
                <c:pt idx="24">
                  <c:v>43962</c:v>
                </c:pt>
                <c:pt idx="25">
                  <c:v>43963</c:v>
                </c:pt>
                <c:pt idx="26">
                  <c:v>43964</c:v>
                </c:pt>
                <c:pt idx="27">
                  <c:v>43965</c:v>
                </c:pt>
                <c:pt idx="28">
                  <c:v>43966</c:v>
                </c:pt>
                <c:pt idx="29">
                  <c:v>43967</c:v>
                </c:pt>
                <c:pt idx="30">
                  <c:v>43968</c:v>
                </c:pt>
                <c:pt idx="31">
                  <c:v>43969</c:v>
                </c:pt>
                <c:pt idx="32">
                  <c:v>43970</c:v>
                </c:pt>
                <c:pt idx="33">
                  <c:v>43971</c:v>
                </c:pt>
                <c:pt idx="34">
                  <c:v>43972</c:v>
                </c:pt>
                <c:pt idx="35">
                  <c:v>43973</c:v>
                </c:pt>
                <c:pt idx="36">
                  <c:v>43974</c:v>
                </c:pt>
                <c:pt idx="37">
                  <c:v>43975</c:v>
                </c:pt>
                <c:pt idx="38">
                  <c:v>43976</c:v>
                </c:pt>
                <c:pt idx="39">
                  <c:v>43977</c:v>
                </c:pt>
                <c:pt idx="40">
                  <c:v>43978</c:v>
                </c:pt>
                <c:pt idx="41">
                  <c:v>43979</c:v>
                </c:pt>
                <c:pt idx="42">
                  <c:v>43980</c:v>
                </c:pt>
                <c:pt idx="43">
                  <c:v>43981</c:v>
                </c:pt>
              </c:numCache>
            </c:numRef>
          </c:cat>
          <c:val>
            <c:numRef>
              <c:f>Sheet2!$C$2:$C$45</c:f>
              <c:numCache>
                <c:formatCode>General</c:formatCode>
                <c:ptCount val="44"/>
                <c:pt idx="6" formatCode="0.0%">
                  <c:v>0.37513118914693344</c:v>
                </c:pt>
                <c:pt idx="7" formatCode="0.0%">
                  <c:v>0.3833685929196719</c:v>
                </c:pt>
                <c:pt idx="8" formatCode="0.0%">
                  <c:v>0.42498380867392227</c:v>
                </c:pt>
                <c:pt idx="9" formatCode="0.0%">
                  <c:v>0.45534508038693344</c:v>
                </c:pt>
                <c:pt idx="10" formatCode="0.0%">
                  <c:v>0.48256410658760762</c:v>
                </c:pt>
                <c:pt idx="11" formatCode="0.0%">
                  <c:v>0.50875061647226771</c:v>
                </c:pt>
                <c:pt idx="12" formatCode="0.0%">
                  <c:v>0.51315673360565894</c:v>
                </c:pt>
                <c:pt idx="13" formatCode="0.0%">
                  <c:v>0.50695365268360437</c:v>
                </c:pt>
                <c:pt idx="14" formatCode="0.0%">
                  <c:v>0.48661839889934838</c:v>
                </c:pt>
                <c:pt idx="15" formatCode="0.0%">
                  <c:v>0.44412394843278458</c:v>
                </c:pt>
                <c:pt idx="16" formatCode="0.0%">
                  <c:v>0.41136826612486355</c:v>
                </c:pt>
                <c:pt idx="17" formatCode="0.0%">
                  <c:v>0.40027737932866686</c:v>
                </c:pt>
                <c:pt idx="18" formatCode="0.0%">
                  <c:v>0.36751219488767867</c:v>
                </c:pt>
                <c:pt idx="19" formatCode="0.0%">
                  <c:v>0.35479561312841307</c:v>
                </c:pt>
                <c:pt idx="20" formatCode="0.0%">
                  <c:v>0.33973492058562643</c:v>
                </c:pt>
                <c:pt idx="21" formatCode="0.0%">
                  <c:v>0.3534996467010455</c:v>
                </c:pt>
                <c:pt idx="22" formatCode="0.0%">
                  <c:v>0.38464354707047071</c:v>
                </c:pt>
                <c:pt idx="23" formatCode="0.0%">
                  <c:v>0.39732938659051975</c:v>
                </c:pt>
                <c:pt idx="24" formatCode="0.0%">
                  <c:v>0.38799997307066464</c:v>
                </c:pt>
                <c:pt idx="25" formatCode="0.0%">
                  <c:v>0.37988702530961305</c:v>
                </c:pt>
                <c:pt idx="26" formatCode="0.0%">
                  <c:v>0.41683027669912737</c:v>
                </c:pt>
                <c:pt idx="27" formatCode="0.0%">
                  <c:v>0.4316500544534943</c:v>
                </c:pt>
                <c:pt idx="28" formatCode="0.0%">
                  <c:v>0.43835479790029513</c:v>
                </c:pt>
                <c:pt idx="29" formatCode="0.0%">
                  <c:v>0.43972022573050923</c:v>
                </c:pt>
                <c:pt idx="30" formatCode="0.0%">
                  <c:v>0.47346907866542737</c:v>
                </c:pt>
                <c:pt idx="31" formatCode="0.0%">
                  <c:v>0.52326914504190669</c:v>
                </c:pt>
                <c:pt idx="32" formatCode="0.0%">
                  <c:v>0.55312328469838923</c:v>
                </c:pt>
                <c:pt idx="33" formatCode="0.0%">
                  <c:v>0.56116793673053134</c:v>
                </c:pt>
                <c:pt idx="34" formatCode="0.0%">
                  <c:v>0.58532629989356089</c:v>
                </c:pt>
                <c:pt idx="35" formatCode="0.0%">
                  <c:v>0.60557212680427275</c:v>
                </c:pt>
                <c:pt idx="36" formatCode="0.0%">
                  <c:v>0.58398151158019185</c:v>
                </c:pt>
                <c:pt idx="37" formatCode="0.0%">
                  <c:v>0.54679819956503151</c:v>
                </c:pt>
                <c:pt idx="38" formatCode="0.0%">
                  <c:v>0.51905949231398119</c:v>
                </c:pt>
                <c:pt idx="39" formatCode="0.0%">
                  <c:v>0.53262293032714103</c:v>
                </c:pt>
                <c:pt idx="40" formatCode="0.0%">
                  <c:v>0.51195670849630759</c:v>
                </c:pt>
                <c:pt idx="41" formatCode="0.0%">
                  <c:v>0.49253727928718549</c:v>
                </c:pt>
                <c:pt idx="42" formatCode="0.0%">
                  <c:v>0.4917277968945421</c:v>
                </c:pt>
                <c:pt idx="43" formatCode="0.0%">
                  <c:v>0.49434283697485343</c:v>
                </c:pt>
              </c:numCache>
            </c:numRef>
          </c:val>
          <c:smooth val="0"/>
          <c:extLst>
            <c:ext xmlns:c16="http://schemas.microsoft.com/office/drawing/2014/chart" uri="{C3380CC4-5D6E-409C-BE32-E72D297353CC}">
              <c16:uniqueId val="{00000001-D430-46B4-BFFD-2B12E35AC5FB}"/>
            </c:ext>
          </c:extLst>
        </c:ser>
        <c:dLbls>
          <c:showLegendKey val="0"/>
          <c:showVal val="0"/>
          <c:showCatName val="0"/>
          <c:showSerName val="0"/>
          <c:showPercent val="0"/>
          <c:showBubbleSize val="0"/>
        </c:dLbls>
        <c:smooth val="0"/>
        <c:axId val="281714543"/>
        <c:axId val="2139302591"/>
      </c:lineChart>
      <c:dateAx>
        <c:axId val="281714543"/>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9302591"/>
        <c:crosses val="autoZero"/>
        <c:auto val="1"/>
        <c:lblOffset val="100"/>
        <c:baseTimeUnit val="days"/>
      </c:dateAx>
      <c:valAx>
        <c:axId val="2139302591"/>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17145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0.03546</cdr:x>
      <cdr:y>0.16771</cdr:y>
    </cdr:from>
    <cdr:to>
      <cdr:x>0.17961</cdr:x>
      <cdr:y>0.38378</cdr:y>
    </cdr:to>
    <cdr:sp macro="" textlink="">
      <cdr:nvSpPr>
        <cdr:cNvPr id="2" name="Callout: Line 1">
          <a:extLst xmlns:a="http://schemas.openxmlformats.org/drawingml/2006/main">
            <a:ext uri="{FF2B5EF4-FFF2-40B4-BE49-F238E27FC236}">
              <a16:creationId xmlns:a16="http://schemas.microsoft.com/office/drawing/2014/main" id="{A3F7B1D6-691F-4D73-8F5C-D2E22CD131F9}"/>
            </a:ext>
          </a:extLst>
        </cdr:cNvPr>
        <cdr:cNvSpPr/>
      </cdr:nvSpPr>
      <cdr:spPr>
        <a:xfrm xmlns:a="http://schemas.openxmlformats.org/drawingml/2006/main">
          <a:off x="408987" y="1016231"/>
          <a:ext cx="1662546" cy="1309254"/>
        </a:xfrm>
        <a:prstGeom xmlns:a="http://schemas.openxmlformats.org/drawingml/2006/main" prst="borderCallout1">
          <a:avLst>
            <a:gd name="adj1" fmla="val 99601"/>
            <a:gd name="adj2" fmla="val 48424"/>
            <a:gd name="adj3" fmla="val 160789"/>
            <a:gd name="adj4" fmla="val 26461"/>
          </a:avLst>
        </a:prstGeom>
        <a:solidFill xmlns:a="http://schemas.openxmlformats.org/drawingml/2006/main">
          <a:schemeClr val="bg1"/>
        </a:solidFill>
        <a:ln xmlns:a="http://schemas.openxmlformats.org/drawingml/2006/main">
          <a:solidFill>
            <a:srgbClr val="C00000"/>
          </a:solidFill>
        </a:ln>
      </cdr:spPr>
      <cdr:style>
        <a:lnRef xmlns:a="http://schemas.openxmlformats.org/drawingml/2006/main" idx="2">
          <a:schemeClr val="accent3">
            <a:shade val="50000"/>
          </a:schemeClr>
        </a:lnRef>
        <a:fillRef xmlns:a="http://schemas.openxmlformats.org/drawingml/2006/main" idx="1">
          <a:schemeClr val="accent3"/>
        </a:fillRef>
        <a:effectRef xmlns:a="http://schemas.openxmlformats.org/drawingml/2006/main" idx="0">
          <a:schemeClr val="accent3"/>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dirty="0">
              <a:solidFill>
                <a:schemeClr val="tx1"/>
              </a:solidFill>
            </a:rPr>
            <a:t>Paycheck Protection Program </a:t>
          </a:r>
          <a:r>
            <a:rPr lang="en-US" altLang="zh-CN" dirty="0">
              <a:solidFill>
                <a:schemeClr val="tx1"/>
              </a:solidFill>
            </a:rPr>
            <a:t>ends soon; Taxes will partial reopen next week.</a:t>
          </a:r>
        </a:p>
        <a:p xmlns:a="http://schemas.openxmlformats.org/drawingml/2006/main">
          <a:r>
            <a:rPr lang="en-US" dirty="0">
              <a:solidFill>
                <a:schemeClr val="tx1"/>
              </a:solidFill>
            </a:rPr>
            <a:t>Trump wants to ‘liberate’ don’t pass the benchmarks he set</a:t>
          </a:r>
        </a:p>
      </cdr:txBody>
    </cdr:sp>
  </cdr:relSizeAnchor>
  <cdr:relSizeAnchor xmlns:cdr="http://schemas.openxmlformats.org/drawingml/2006/chartDrawing">
    <cdr:from>
      <cdr:x>0.04446</cdr:x>
      <cdr:y>0.59813</cdr:y>
    </cdr:from>
    <cdr:to>
      <cdr:x>0.14267</cdr:x>
      <cdr:y>0.85707</cdr:y>
    </cdr:to>
    <cdr:sp macro="" textlink="">
      <cdr:nvSpPr>
        <cdr:cNvPr id="3" name="Callout: Line 2">
          <a:extLst xmlns:a="http://schemas.openxmlformats.org/drawingml/2006/main">
            <a:ext uri="{FF2B5EF4-FFF2-40B4-BE49-F238E27FC236}">
              <a16:creationId xmlns:a16="http://schemas.microsoft.com/office/drawing/2014/main" id="{32B190C6-DDA6-42A8-BEDC-0A52E999CB85}"/>
            </a:ext>
          </a:extLst>
        </cdr:cNvPr>
        <cdr:cNvSpPr/>
      </cdr:nvSpPr>
      <cdr:spPr>
        <a:xfrm xmlns:a="http://schemas.openxmlformats.org/drawingml/2006/main">
          <a:off x="512818" y="3624348"/>
          <a:ext cx="1132686" cy="1569027"/>
        </a:xfrm>
        <a:prstGeom xmlns:a="http://schemas.openxmlformats.org/drawingml/2006/main" prst="borderCallout1">
          <a:avLst>
            <a:gd name="adj1" fmla="val 1013"/>
            <a:gd name="adj2" fmla="val 42371"/>
            <a:gd name="adj3" fmla="val -25474"/>
            <a:gd name="adj4" fmla="val 30102"/>
          </a:avLst>
        </a:prstGeom>
        <a:solidFill xmlns:a="http://schemas.openxmlformats.org/drawingml/2006/main">
          <a:schemeClr val="bg1"/>
        </a:solidFill>
        <a:ln xmlns:a="http://schemas.openxmlformats.org/drawingml/2006/main">
          <a:solidFill>
            <a:schemeClr val="accent5">
              <a:lumMod val="75000"/>
            </a:schemeClr>
          </a:solidFill>
        </a:ln>
      </cdr:spPr>
      <cdr:style>
        <a:lnRef xmlns:a="http://schemas.openxmlformats.org/drawingml/2006/main" idx="2">
          <a:schemeClr val="accent3">
            <a:shade val="50000"/>
          </a:schemeClr>
        </a:lnRef>
        <a:fillRef xmlns:a="http://schemas.openxmlformats.org/drawingml/2006/main" idx="1">
          <a:schemeClr val="accent3"/>
        </a:fillRef>
        <a:effectRef xmlns:a="http://schemas.openxmlformats.org/drawingml/2006/main" idx="0">
          <a:schemeClr val="accent3"/>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dirty="0">
              <a:solidFill>
                <a:schemeClr val="tx1"/>
              </a:solidFill>
            </a:rPr>
            <a:t>U.S. death toll nears 40,000; States Trump wants to reopen don’t pass benchmarks;</a:t>
          </a:r>
        </a:p>
        <a:p xmlns:a="http://schemas.openxmlformats.org/drawingml/2006/main">
          <a:r>
            <a:rPr lang="en-US" dirty="0">
              <a:solidFill>
                <a:schemeClr val="tx1"/>
              </a:solidFill>
            </a:rPr>
            <a:t>Experts say testing needs to triple</a:t>
          </a:r>
        </a:p>
      </cdr:txBody>
    </cdr:sp>
  </cdr:relSizeAnchor>
  <cdr:relSizeAnchor xmlns:cdr="http://schemas.openxmlformats.org/drawingml/2006/chartDrawing">
    <cdr:from>
      <cdr:x>0.79151</cdr:x>
      <cdr:y>0.03718</cdr:y>
    </cdr:from>
    <cdr:to>
      <cdr:x>0.89957</cdr:x>
      <cdr:y>0.13577</cdr:y>
    </cdr:to>
    <cdr:sp macro="" textlink="">
      <cdr:nvSpPr>
        <cdr:cNvPr id="4" name="Callout: Line 3">
          <a:extLst xmlns:a="http://schemas.openxmlformats.org/drawingml/2006/main">
            <a:ext uri="{FF2B5EF4-FFF2-40B4-BE49-F238E27FC236}">
              <a16:creationId xmlns:a16="http://schemas.microsoft.com/office/drawing/2014/main" id="{F9028AB7-A60E-46D5-ABC9-B223E05BE7FC}"/>
            </a:ext>
          </a:extLst>
        </cdr:cNvPr>
        <cdr:cNvSpPr/>
      </cdr:nvSpPr>
      <cdr:spPr>
        <a:xfrm xmlns:a="http://schemas.openxmlformats.org/drawingml/2006/main">
          <a:off x="9129024" y="225274"/>
          <a:ext cx="1246263" cy="597408"/>
        </a:xfrm>
        <a:prstGeom xmlns:a="http://schemas.openxmlformats.org/drawingml/2006/main" prst="borderCallout1">
          <a:avLst>
            <a:gd name="adj1" fmla="val 97900"/>
            <a:gd name="adj2" fmla="val 28858"/>
            <a:gd name="adj3" fmla="val 158752"/>
            <a:gd name="adj4" fmla="val 11279"/>
          </a:avLst>
        </a:prstGeom>
        <a:solidFill xmlns:a="http://schemas.openxmlformats.org/drawingml/2006/main">
          <a:schemeClr val="bg1"/>
        </a:solidFill>
        <a:ln xmlns:a="http://schemas.openxmlformats.org/drawingml/2006/main">
          <a:solidFill>
            <a:srgbClr val="C00000"/>
          </a:solidFill>
        </a:ln>
      </cdr:spPr>
      <cdr:style>
        <a:lnRef xmlns:a="http://schemas.openxmlformats.org/drawingml/2006/main" idx="2">
          <a:schemeClr val="accent3">
            <a:shade val="50000"/>
          </a:schemeClr>
        </a:lnRef>
        <a:fillRef xmlns:a="http://schemas.openxmlformats.org/drawingml/2006/main" idx="1">
          <a:schemeClr val="accent3"/>
        </a:fillRef>
        <a:effectRef xmlns:a="http://schemas.openxmlformats.org/drawingml/2006/main" idx="0">
          <a:schemeClr val="accent3"/>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r>
            <a:rPr lang="en-US" sz="1100">
              <a:solidFill>
                <a:sysClr val="windowText" lastClr="000000"/>
              </a:solidFill>
            </a:rPr>
            <a:t>Trump demands churches </a:t>
          </a:r>
          <a:r>
            <a:rPr lang="en-US" sz="1100" baseline="0">
              <a:solidFill>
                <a:sysClr val="windowText" lastClr="000000"/>
              </a:solidFill>
            </a:rPr>
            <a:t>reopen</a:t>
          </a:r>
          <a:endParaRPr lang="en-US" sz="1100" dirty="0">
            <a:solidFill>
              <a:sysClr val="windowText" lastClr="000000"/>
            </a:solidFill>
          </a:endParaRPr>
        </a:p>
      </cdr:txBody>
    </cdr:sp>
  </cdr:relSizeAnchor>
  <cdr:relSizeAnchor xmlns:cdr="http://schemas.openxmlformats.org/drawingml/2006/chartDrawing">
    <cdr:from>
      <cdr:x>0.12105</cdr:x>
      <cdr:y>0.01107</cdr:y>
    </cdr:from>
    <cdr:to>
      <cdr:x>0.29573</cdr:x>
      <cdr:y>0.14482</cdr:y>
    </cdr:to>
    <cdr:sp macro="" textlink="">
      <cdr:nvSpPr>
        <cdr:cNvPr id="7" name="Callout: Line 6">
          <a:extLst xmlns:a="http://schemas.openxmlformats.org/drawingml/2006/main">
            <a:ext uri="{FF2B5EF4-FFF2-40B4-BE49-F238E27FC236}">
              <a16:creationId xmlns:a16="http://schemas.microsoft.com/office/drawing/2014/main" id="{AE87E01A-E16F-4062-A23F-081CB5A7F5BA}"/>
            </a:ext>
          </a:extLst>
        </cdr:cNvPr>
        <cdr:cNvSpPr/>
      </cdr:nvSpPr>
      <cdr:spPr>
        <a:xfrm xmlns:a="http://schemas.openxmlformats.org/drawingml/2006/main">
          <a:off x="1396122" y="67057"/>
          <a:ext cx="2014687" cy="810491"/>
        </a:xfrm>
        <a:prstGeom xmlns:a="http://schemas.openxmlformats.org/drawingml/2006/main" prst="borderCallout1">
          <a:avLst>
            <a:gd name="adj1" fmla="val 102165"/>
            <a:gd name="adj2" fmla="val 48940"/>
            <a:gd name="adj3" fmla="val 157475"/>
            <a:gd name="adj4" fmla="val 57027"/>
          </a:avLst>
        </a:prstGeom>
        <a:solidFill xmlns:a="http://schemas.openxmlformats.org/drawingml/2006/main">
          <a:schemeClr val="bg1"/>
        </a:solidFill>
        <a:ln xmlns:a="http://schemas.openxmlformats.org/drawingml/2006/main">
          <a:solidFill>
            <a:srgbClr val="C00000"/>
          </a:solidFill>
        </a:ln>
      </cdr:spPr>
      <cdr:style>
        <a:lnRef xmlns:a="http://schemas.openxmlformats.org/drawingml/2006/main" idx="2">
          <a:schemeClr val="accent3">
            <a:shade val="50000"/>
          </a:schemeClr>
        </a:lnRef>
        <a:fillRef xmlns:a="http://schemas.openxmlformats.org/drawingml/2006/main" idx="1">
          <a:schemeClr val="accent3"/>
        </a:fillRef>
        <a:effectRef xmlns:a="http://schemas.openxmlformats.org/drawingml/2006/main" idx="0">
          <a:schemeClr val="accent3"/>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dirty="0">
              <a:solidFill>
                <a:schemeClr val="tx1"/>
              </a:solidFill>
            </a:rPr>
            <a:t> Senator Rand Paul opposed relief package and calls for reopen; Some states plan to reopen soon</a:t>
          </a:r>
        </a:p>
      </cdr:txBody>
    </cdr:sp>
  </cdr:relSizeAnchor>
  <cdr:relSizeAnchor xmlns:cdr="http://schemas.openxmlformats.org/drawingml/2006/chartDrawing">
    <cdr:from>
      <cdr:x>0.14808</cdr:x>
      <cdr:y>0.5</cdr:y>
    </cdr:from>
    <cdr:to>
      <cdr:x>0.27597</cdr:x>
      <cdr:y>0.7462</cdr:y>
    </cdr:to>
    <cdr:sp macro="" textlink="">
      <cdr:nvSpPr>
        <cdr:cNvPr id="8" name="Callout: Line 7">
          <a:extLst xmlns:a="http://schemas.openxmlformats.org/drawingml/2006/main">
            <a:ext uri="{FF2B5EF4-FFF2-40B4-BE49-F238E27FC236}">
              <a16:creationId xmlns:a16="http://schemas.microsoft.com/office/drawing/2014/main" id="{E88045F8-19AE-41E6-A1F2-1083FBE354F4}"/>
            </a:ext>
          </a:extLst>
        </cdr:cNvPr>
        <cdr:cNvSpPr/>
      </cdr:nvSpPr>
      <cdr:spPr>
        <a:xfrm xmlns:a="http://schemas.openxmlformats.org/drawingml/2006/main">
          <a:off x="1707850" y="3029711"/>
          <a:ext cx="1475093" cy="1491857"/>
        </a:xfrm>
        <a:prstGeom xmlns:a="http://schemas.openxmlformats.org/drawingml/2006/main" prst="borderCallout1">
          <a:avLst>
            <a:gd name="adj1" fmla="val 1013"/>
            <a:gd name="adj2" fmla="val 42371"/>
            <a:gd name="adj3" fmla="val -104537"/>
            <a:gd name="adj4" fmla="val 59081"/>
          </a:avLst>
        </a:prstGeom>
        <a:solidFill xmlns:a="http://schemas.openxmlformats.org/drawingml/2006/main">
          <a:schemeClr val="bg1"/>
        </a:solidFill>
        <a:ln xmlns:a="http://schemas.openxmlformats.org/drawingml/2006/main">
          <a:solidFill>
            <a:schemeClr val="accent5">
              <a:lumMod val="75000"/>
            </a:schemeClr>
          </a:solidFill>
        </a:ln>
      </cdr:spPr>
      <cdr:style>
        <a:lnRef xmlns:a="http://schemas.openxmlformats.org/drawingml/2006/main" idx="2">
          <a:schemeClr val="accent3">
            <a:shade val="50000"/>
          </a:schemeClr>
        </a:lnRef>
        <a:fillRef xmlns:a="http://schemas.openxmlformats.org/drawingml/2006/main" idx="1">
          <a:schemeClr val="accent3"/>
        </a:fillRef>
        <a:effectRef xmlns:a="http://schemas.openxmlformats.org/drawingml/2006/main" idx="0">
          <a:schemeClr val="accent3"/>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dirty="0">
              <a:solidFill>
                <a:schemeClr val="tx1"/>
              </a:solidFill>
            </a:rPr>
            <a:t>California: stay-home-order must continue; Virginia: not reopen before 14-day case declining; Fauci says double coronavirus testing is needed before reopen</a:t>
          </a:r>
        </a:p>
      </cdr:txBody>
    </cdr:sp>
  </cdr:relSizeAnchor>
  <cdr:relSizeAnchor xmlns:cdr="http://schemas.openxmlformats.org/drawingml/2006/chartDrawing">
    <cdr:from>
      <cdr:x>0.29563</cdr:x>
      <cdr:y>0.17002</cdr:y>
    </cdr:from>
    <cdr:to>
      <cdr:x>0.44538</cdr:x>
      <cdr:y>0.29382</cdr:y>
    </cdr:to>
    <cdr:sp macro="" textlink="">
      <cdr:nvSpPr>
        <cdr:cNvPr id="9" name="Callout: Line 8">
          <a:extLst xmlns:a="http://schemas.openxmlformats.org/drawingml/2006/main">
            <a:ext uri="{FF2B5EF4-FFF2-40B4-BE49-F238E27FC236}">
              <a16:creationId xmlns:a16="http://schemas.microsoft.com/office/drawing/2014/main" id="{4C07791C-61BB-40E6-B479-29142EDCD33A}"/>
            </a:ext>
          </a:extLst>
        </cdr:cNvPr>
        <cdr:cNvSpPr/>
      </cdr:nvSpPr>
      <cdr:spPr>
        <a:xfrm xmlns:a="http://schemas.openxmlformats.org/drawingml/2006/main">
          <a:off x="3409645" y="1030223"/>
          <a:ext cx="1727252" cy="750179"/>
        </a:xfrm>
        <a:prstGeom xmlns:a="http://schemas.openxmlformats.org/drawingml/2006/main" prst="borderCallout1">
          <a:avLst>
            <a:gd name="adj1" fmla="val 102165"/>
            <a:gd name="adj2" fmla="val 48940"/>
            <a:gd name="adj3" fmla="val 287645"/>
            <a:gd name="adj4" fmla="val 52811"/>
          </a:avLst>
        </a:prstGeom>
        <a:solidFill xmlns:a="http://schemas.openxmlformats.org/drawingml/2006/main">
          <a:schemeClr val="bg1"/>
        </a:solidFill>
        <a:ln xmlns:a="http://schemas.openxmlformats.org/drawingml/2006/main">
          <a:solidFill>
            <a:srgbClr val="C00000"/>
          </a:solidFill>
        </a:ln>
      </cdr:spPr>
      <cdr:style>
        <a:lnRef xmlns:a="http://schemas.openxmlformats.org/drawingml/2006/main" idx="2">
          <a:schemeClr val="accent3">
            <a:shade val="50000"/>
          </a:schemeClr>
        </a:lnRef>
        <a:fillRef xmlns:a="http://schemas.openxmlformats.org/drawingml/2006/main" idx="1">
          <a:schemeClr val="accent3"/>
        </a:fillRef>
        <a:effectRef xmlns:a="http://schemas.openxmlformats.org/drawingml/2006/main" idx="0">
          <a:schemeClr val="accent3"/>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dirty="0">
              <a:solidFill>
                <a:schemeClr val="tx1"/>
              </a:solidFill>
            </a:rPr>
            <a:t>Some state begin to reopen; Reopen protest and anti-vaccination rally in California</a:t>
          </a:r>
        </a:p>
      </cdr:txBody>
    </cdr:sp>
  </cdr:relSizeAnchor>
  <cdr:relSizeAnchor xmlns:cdr="http://schemas.openxmlformats.org/drawingml/2006/chartDrawing">
    <cdr:from>
      <cdr:x>0.28311</cdr:x>
      <cdr:y>0.57869</cdr:y>
    </cdr:from>
    <cdr:to>
      <cdr:x>0.42366</cdr:x>
      <cdr:y>0.76507</cdr:y>
    </cdr:to>
    <cdr:sp macro="" textlink="">
      <cdr:nvSpPr>
        <cdr:cNvPr id="10" name="Callout: Line 9">
          <a:extLst xmlns:a="http://schemas.openxmlformats.org/drawingml/2006/main">
            <a:ext uri="{FF2B5EF4-FFF2-40B4-BE49-F238E27FC236}">
              <a16:creationId xmlns:a16="http://schemas.microsoft.com/office/drawing/2014/main" id="{46CC52EB-CC51-4CC4-8D2F-53AF49EFB54F}"/>
            </a:ext>
          </a:extLst>
        </cdr:cNvPr>
        <cdr:cNvSpPr/>
      </cdr:nvSpPr>
      <cdr:spPr>
        <a:xfrm xmlns:a="http://schemas.openxmlformats.org/drawingml/2006/main">
          <a:off x="3265332" y="3506539"/>
          <a:ext cx="1620981" cy="1129330"/>
        </a:xfrm>
        <a:prstGeom xmlns:a="http://schemas.openxmlformats.org/drawingml/2006/main" prst="borderCallout1">
          <a:avLst>
            <a:gd name="adj1" fmla="val 522"/>
            <a:gd name="adj2" fmla="val 52627"/>
            <a:gd name="adj3" fmla="val -20530"/>
            <a:gd name="adj4" fmla="val 63851"/>
          </a:avLst>
        </a:prstGeom>
        <a:solidFill xmlns:a="http://schemas.openxmlformats.org/drawingml/2006/main">
          <a:schemeClr val="bg1"/>
        </a:solidFill>
        <a:ln xmlns:a="http://schemas.openxmlformats.org/drawingml/2006/main">
          <a:solidFill>
            <a:schemeClr val="accent5">
              <a:lumMod val="75000"/>
            </a:schemeClr>
          </a:solidFill>
        </a:ln>
      </cdr:spPr>
      <cdr:style>
        <a:lnRef xmlns:a="http://schemas.openxmlformats.org/drawingml/2006/main" idx="2">
          <a:schemeClr val="accent3">
            <a:shade val="50000"/>
          </a:schemeClr>
        </a:lnRef>
        <a:fillRef xmlns:a="http://schemas.openxmlformats.org/drawingml/2006/main" idx="1">
          <a:schemeClr val="accent3"/>
        </a:fillRef>
        <a:effectRef xmlns:a="http://schemas.openxmlformats.org/drawingml/2006/main" idx="0">
          <a:schemeClr val="accent3"/>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dirty="0">
              <a:solidFill>
                <a:schemeClr val="tx1"/>
              </a:solidFill>
            </a:rPr>
            <a:t>U.S. deaths toll exceeds 65,000; Cases keep rising in many states; Taxes has 1,100 new cases on Friday after partial reopen</a:t>
          </a:r>
        </a:p>
      </cdr:txBody>
    </cdr:sp>
  </cdr:relSizeAnchor>
  <cdr:relSizeAnchor xmlns:cdr="http://schemas.openxmlformats.org/drawingml/2006/chartDrawing">
    <cdr:from>
      <cdr:x>0.44916</cdr:x>
      <cdr:y>0.16834</cdr:y>
    </cdr:from>
    <cdr:to>
      <cdr:x>0.56959</cdr:x>
      <cdr:y>0.25889</cdr:y>
    </cdr:to>
    <cdr:sp macro="" textlink="">
      <cdr:nvSpPr>
        <cdr:cNvPr id="11" name="Callout: Line 10">
          <a:extLst xmlns:a="http://schemas.openxmlformats.org/drawingml/2006/main">
            <a:ext uri="{FF2B5EF4-FFF2-40B4-BE49-F238E27FC236}">
              <a16:creationId xmlns:a16="http://schemas.microsoft.com/office/drawing/2014/main" id="{56F8C755-6E6B-47FA-B751-DE7D7E6278F5}"/>
            </a:ext>
          </a:extLst>
        </cdr:cNvPr>
        <cdr:cNvSpPr/>
      </cdr:nvSpPr>
      <cdr:spPr>
        <a:xfrm xmlns:a="http://schemas.openxmlformats.org/drawingml/2006/main">
          <a:off x="5180487" y="1020063"/>
          <a:ext cx="1388970" cy="548640"/>
        </a:xfrm>
        <a:prstGeom xmlns:a="http://schemas.openxmlformats.org/drawingml/2006/main" prst="borderCallout1">
          <a:avLst>
            <a:gd name="adj1" fmla="val 102165"/>
            <a:gd name="adj2" fmla="val 48940"/>
            <a:gd name="adj3" fmla="val 152759"/>
            <a:gd name="adj4" fmla="val 60946"/>
          </a:avLst>
        </a:prstGeom>
        <a:solidFill xmlns:a="http://schemas.openxmlformats.org/drawingml/2006/main">
          <a:schemeClr val="bg1"/>
        </a:solidFill>
        <a:ln xmlns:a="http://schemas.openxmlformats.org/drawingml/2006/main">
          <a:solidFill>
            <a:srgbClr val="C00000"/>
          </a:solidFill>
        </a:ln>
      </cdr:spPr>
      <cdr:style>
        <a:lnRef xmlns:a="http://schemas.openxmlformats.org/drawingml/2006/main" idx="2">
          <a:schemeClr val="accent3">
            <a:shade val="50000"/>
          </a:schemeClr>
        </a:lnRef>
        <a:fillRef xmlns:a="http://schemas.openxmlformats.org/drawingml/2006/main" idx="1">
          <a:schemeClr val="accent3"/>
        </a:fillRef>
        <a:effectRef xmlns:a="http://schemas.openxmlformats.org/drawingml/2006/main" idx="0">
          <a:schemeClr val="accent3"/>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a:solidFill>
                <a:schemeClr val="tx1"/>
              </a:solidFill>
            </a:rPr>
            <a:t>Unemployment rate reaches 14.7%; Rand Paul call for reopen</a:t>
          </a:r>
          <a:endParaRPr lang="en-US" dirty="0">
            <a:solidFill>
              <a:schemeClr val="tx1"/>
            </a:solidFill>
          </a:endParaRPr>
        </a:p>
      </cdr:txBody>
    </cdr:sp>
  </cdr:relSizeAnchor>
  <cdr:relSizeAnchor xmlns:cdr="http://schemas.openxmlformats.org/drawingml/2006/chartDrawing">
    <cdr:from>
      <cdr:x>0.55275</cdr:x>
      <cdr:y>0.58525</cdr:y>
    </cdr:from>
    <cdr:to>
      <cdr:x>0.69329</cdr:x>
      <cdr:y>0.79041</cdr:y>
    </cdr:to>
    <cdr:sp macro="" textlink="">
      <cdr:nvSpPr>
        <cdr:cNvPr id="12" name="Callout: Line 11">
          <a:extLst xmlns:a="http://schemas.openxmlformats.org/drawingml/2006/main">
            <a:ext uri="{FF2B5EF4-FFF2-40B4-BE49-F238E27FC236}">
              <a16:creationId xmlns:a16="http://schemas.microsoft.com/office/drawing/2014/main" id="{745AEF93-B37E-484A-9D1A-6D8D2951AA37}"/>
            </a:ext>
          </a:extLst>
        </cdr:cNvPr>
        <cdr:cNvSpPr/>
      </cdr:nvSpPr>
      <cdr:spPr>
        <a:xfrm xmlns:a="http://schemas.openxmlformats.org/drawingml/2006/main">
          <a:off x="6375216" y="3546256"/>
          <a:ext cx="1620981" cy="1243168"/>
        </a:xfrm>
        <a:prstGeom xmlns:a="http://schemas.openxmlformats.org/drawingml/2006/main" prst="borderCallout1">
          <a:avLst>
            <a:gd name="adj1" fmla="val 1013"/>
            <a:gd name="adj2" fmla="val 42371"/>
            <a:gd name="adj3" fmla="val -9521"/>
            <a:gd name="adj4" fmla="val 26501"/>
          </a:avLst>
        </a:prstGeom>
        <a:solidFill xmlns:a="http://schemas.openxmlformats.org/drawingml/2006/main">
          <a:schemeClr val="bg1"/>
        </a:solidFill>
        <a:ln xmlns:a="http://schemas.openxmlformats.org/drawingml/2006/main">
          <a:solidFill>
            <a:schemeClr val="accent5">
              <a:lumMod val="75000"/>
            </a:schemeClr>
          </a:solidFill>
        </a:ln>
      </cdr:spPr>
      <cdr:style>
        <a:lnRef xmlns:a="http://schemas.openxmlformats.org/drawingml/2006/main" idx="2">
          <a:schemeClr val="accent3">
            <a:shade val="50000"/>
          </a:schemeClr>
        </a:lnRef>
        <a:fillRef xmlns:a="http://schemas.openxmlformats.org/drawingml/2006/main" idx="1">
          <a:schemeClr val="accent3"/>
        </a:fillRef>
        <a:effectRef xmlns:a="http://schemas.openxmlformats.org/drawingml/2006/main" idx="0">
          <a:schemeClr val="accent3"/>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dirty="0">
              <a:solidFill>
                <a:schemeClr val="tx1"/>
              </a:solidFill>
            </a:rPr>
            <a:t>U.S. Death Toll Nears 80,000; Many big companies extend work from home. Fauci pushes back on Rand Paul's demand schools to reopen</a:t>
          </a:r>
        </a:p>
      </cdr:txBody>
    </cdr:sp>
  </cdr:relSizeAnchor>
  <cdr:relSizeAnchor xmlns:cdr="http://schemas.openxmlformats.org/drawingml/2006/chartDrawing">
    <cdr:from>
      <cdr:x>0.42848</cdr:x>
      <cdr:y>0.57858</cdr:y>
    </cdr:from>
    <cdr:to>
      <cdr:x>0.54847</cdr:x>
      <cdr:y>0.76495</cdr:y>
    </cdr:to>
    <cdr:sp macro="" textlink="">
      <cdr:nvSpPr>
        <cdr:cNvPr id="15" name="Callout: Line 14">
          <a:extLst xmlns:a="http://schemas.openxmlformats.org/drawingml/2006/main">
            <a:ext uri="{FF2B5EF4-FFF2-40B4-BE49-F238E27FC236}">
              <a16:creationId xmlns:a16="http://schemas.microsoft.com/office/drawing/2014/main" id="{1224747F-3F96-4624-92E8-9EB417F7CFC3}"/>
            </a:ext>
          </a:extLst>
        </cdr:cNvPr>
        <cdr:cNvSpPr/>
      </cdr:nvSpPr>
      <cdr:spPr>
        <a:xfrm xmlns:a="http://schemas.openxmlformats.org/drawingml/2006/main">
          <a:off x="4941964" y="3505846"/>
          <a:ext cx="1383884" cy="1129330"/>
        </a:xfrm>
        <a:prstGeom xmlns:a="http://schemas.openxmlformats.org/drawingml/2006/main" prst="borderCallout1">
          <a:avLst>
            <a:gd name="adj1" fmla="val 1013"/>
            <a:gd name="adj2" fmla="val 42371"/>
            <a:gd name="adj3" fmla="val -17483"/>
            <a:gd name="adj4" fmla="val 44089"/>
          </a:avLst>
        </a:prstGeom>
        <a:solidFill xmlns:a="http://schemas.openxmlformats.org/drawingml/2006/main">
          <a:schemeClr val="bg1"/>
        </a:solidFill>
        <a:ln xmlns:a="http://schemas.openxmlformats.org/drawingml/2006/main">
          <a:solidFill>
            <a:schemeClr val="accent5">
              <a:lumMod val="75000"/>
            </a:schemeClr>
          </a:solidFill>
        </a:ln>
      </cdr:spPr>
      <cdr:style>
        <a:lnRef xmlns:a="http://schemas.openxmlformats.org/drawingml/2006/main" idx="2">
          <a:schemeClr val="accent3">
            <a:shade val="50000"/>
          </a:schemeClr>
        </a:lnRef>
        <a:fillRef xmlns:a="http://schemas.openxmlformats.org/drawingml/2006/main" idx="1">
          <a:schemeClr val="accent3"/>
        </a:fillRef>
        <a:effectRef xmlns:a="http://schemas.openxmlformats.org/drawingml/2006/main" idx="0">
          <a:schemeClr val="accent3"/>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dirty="0">
              <a:solidFill>
                <a:schemeClr val="tx1"/>
              </a:solidFill>
            </a:rPr>
            <a:t>U.S. reports over 71,000 deaths toll </a:t>
          </a:r>
          <a:r>
            <a:rPr lang="en-US" altLang="zh-CN" dirty="0">
              <a:solidFill>
                <a:schemeClr val="tx1"/>
              </a:solidFill>
            </a:rPr>
            <a:t>and 1.2 million</a:t>
          </a:r>
          <a:r>
            <a:rPr lang="en-US" dirty="0">
              <a:solidFill>
                <a:schemeClr val="tx1"/>
              </a:solidFill>
            </a:rPr>
            <a:t> cases; Trump says "there will be more death" with reopen </a:t>
          </a:r>
        </a:p>
      </cdr:txBody>
    </cdr:sp>
  </cdr:relSizeAnchor>
  <cdr:relSizeAnchor xmlns:cdr="http://schemas.openxmlformats.org/drawingml/2006/chartDrawing">
    <cdr:from>
      <cdr:x>0.47005</cdr:x>
      <cdr:y>0.0218</cdr:y>
    </cdr:from>
    <cdr:to>
      <cdr:x>0.61628</cdr:x>
      <cdr:y>0.15555</cdr:y>
    </cdr:to>
    <cdr:sp macro="" textlink="">
      <cdr:nvSpPr>
        <cdr:cNvPr id="16" name="Callout: Line 15">
          <a:extLst xmlns:a="http://schemas.openxmlformats.org/drawingml/2006/main">
            <a:ext uri="{FF2B5EF4-FFF2-40B4-BE49-F238E27FC236}">
              <a16:creationId xmlns:a16="http://schemas.microsoft.com/office/drawing/2014/main" id="{1635B9E2-3678-4C14-9185-429CE822A3B7}"/>
            </a:ext>
          </a:extLst>
        </cdr:cNvPr>
        <cdr:cNvSpPr/>
      </cdr:nvSpPr>
      <cdr:spPr>
        <a:xfrm xmlns:a="http://schemas.openxmlformats.org/drawingml/2006/main">
          <a:off x="5421376" y="132080"/>
          <a:ext cx="1686560" cy="810491"/>
        </a:xfrm>
        <a:prstGeom xmlns:a="http://schemas.openxmlformats.org/drawingml/2006/main" prst="borderCallout1">
          <a:avLst>
            <a:gd name="adj1" fmla="val 102165"/>
            <a:gd name="adj2" fmla="val 78696"/>
            <a:gd name="adj3" fmla="val 166587"/>
            <a:gd name="adj4" fmla="val 94649"/>
          </a:avLst>
        </a:prstGeom>
        <a:solidFill xmlns:a="http://schemas.openxmlformats.org/drawingml/2006/main">
          <a:schemeClr val="bg1"/>
        </a:solidFill>
        <a:ln xmlns:a="http://schemas.openxmlformats.org/drawingml/2006/main">
          <a:solidFill>
            <a:srgbClr val="C00000"/>
          </a:solidFill>
        </a:ln>
      </cdr:spPr>
      <cdr:style>
        <a:lnRef xmlns:a="http://schemas.openxmlformats.org/drawingml/2006/main" idx="2">
          <a:schemeClr val="accent3">
            <a:shade val="50000"/>
          </a:schemeClr>
        </a:lnRef>
        <a:fillRef xmlns:a="http://schemas.openxmlformats.org/drawingml/2006/main" idx="1">
          <a:schemeClr val="accent3"/>
        </a:fillRef>
        <a:effectRef xmlns:a="http://schemas.openxmlformats.org/drawingml/2006/main" idx="0">
          <a:schemeClr val="accent3"/>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dirty="0">
              <a:solidFill>
                <a:sysClr val="windowText" lastClr="000000"/>
              </a:solidFill>
            </a:rPr>
            <a:t>Most states have reopened, partially reopened or plan to open; Tesla to reopen factory</a:t>
          </a:r>
        </a:p>
      </cdr:txBody>
    </cdr:sp>
  </cdr:relSizeAnchor>
  <cdr:relSizeAnchor xmlns:cdr="http://schemas.openxmlformats.org/drawingml/2006/chartDrawing">
    <cdr:from>
      <cdr:x>0.71318</cdr:x>
      <cdr:y>0.5</cdr:y>
    </cdr:from>
    <cdr:to>
      <cdr:x>0.83517</cdr:x>
      <cdr:y>0.61931</cdr:y>
    </cdr:to>
    <cdr:sp macro="" textlink="">
      <cdr:nvSpPr>
        <cdr:cNvPr id="17" name="Callout: Line 16">
          <a:extLst xmlns:a="http://schemas.openxmlformats.org/drawingml/2006/main">
            <a:ext uri="{FF2B5EF4-FFF2-40B4-BE49-F238E27FC236}">
              <a16:creationId xmlns:a16="http://schemas.microsoft.com/office/drawing/2014/main" id="{B9FBD7F6-147A-42A3-B2B3-8B35616EAEA9}"/>
            </a:ext>
          </a:extLst>
        </cdr:cNvPr>
        <cdr:cNvSpPr/>
      </cdr:nvSpPr>
      <cdr:spPr>
        <a:xfrm xmlns:a="http://schemas.openxmlformats.org/drawingml/2006/main">
          <a:off x="8225536" y="3029711"/>
          <a:ext cx="1407008" cy="722930"/>
        </a:xfrm>
        <a:prstGeom xmlns:a="http://schemas.openxmlformats.org/drawingml/2006/main" prst="borderCallout1">
          <a:avLst>
            <a:gd name="adj1" fmla="val 1013"/>
            <a:gd name="adj2" fmla="val 42371"/>
            <a:gd name="adj3" fmla="val -30463"/>
            <a:gd name="adj4" fmla="val 91929"/>
          </a:avLst>
        </a:prstGeom>
        <a:solidFill xmlns:a="http://schemas.openxmlformats.org/drawingml/2006/main">
          <a:schemeClr val="bg1"/>
        </a:solidFill>
        <a:ln xmlns:a="http://schemas.openxmlformats.org/drawingml/2006/main">
          <a:solidFill>
            <a:schemeClr val="accent5">
              <a:lumMod val="75000"/>
            </a:schemeClr>
          </a:solidFill>
        </a:ln>
      </cdr:spPr>
      <cdr:style>
        <a:lnRef xmlns:a="http://schemas.openxmlformats.org/drawingml/2006/main" idx="2">
          <a:schemeClr val="accent3">
            <a:shade val="50000"/>
          </a:schemeClr>
        </a:lnRef>
        <a:fillRef xmlns:a="http://schemas.openxmlformats.org/drawingml/2006/main" idx="1">
          <a:schemeClr val="accent3"/>
        </a:fillRef>
        <a:effectRef xmlns:a="http://schemas.openxmlformats.org/drawingml/2006/main" idx="0">
          <a:schemeClr val="accent3"/>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dirty="0">
              <a:solidFill>
                <a:schemeClr val="tx1"/>
              </a:solidFill>
            </a:rPr>
            <a:t>A study found many Twitter accounts pushing to reopen  may be bots</a:t>
          </a:r>
        </a:p>
      </cdr:txBody>
    </cdr:sp>
  </cdr:relSizeAnchor>
  <cdr:relSizeAnchor xmlns:cdr="http://schemas.openxmlformats.org/drawingml/2006/chartDrawing">
    <cdr:from>
      <cdr:x>0.77074</cdr:x>
      <cdr:y>0.65213</cdr:y>
    </cdr:from>
    <cdr:to>
      <cdr:x>0.86895</cdr:x>
      <cdr:y>0.73127</cdr:y>
    </cdr:to>
    <cdr:sp macro="" textlink="">
      <cdr:nvSpPr>
        <cdr:cNvPr id="21" name="Callout: Line 20">
          <a:extLst xmlns:a="http://schemas.openxmlformats.org/drawingml/2006/main">
            <a:ext uri="{FF2B5EF4-FFF2-40B4-BE49-F238E27FC236}">
              <a16:creationId xmlns:a16="http://schemas.microsoft.com/office/drawing/2014/main" id="{A621B9DC-6548-414C-845B-69ACE65E752C}"/>
            </a:ext>
          </a:extLst>
        </cdr:cNvPr>
        <cdr:cNvSpPr/>
      </cdr:nvSpPr>
      <cdr:spPr>
        <a:xfrm xmlns:a="http://schemas.openxmlformats.org/drawingml/2006/main">
          <a:off x="8889475" y="3951553"/>
          <a:ext cx="1132686" cy="479505"/>
        </a:xfrm>
        <a:prstGeom xmlns:a="http://schemas.openxmlformats.org/drawingml/2006/main" prst="borderCallout1">
          <a:avLst>
            <a:gd name="adj1" fmla="val -1154"/>
            <a:gd name="adj2" fmla="val 65305"/>
            <a:gd name="adj3" fmla="val -387442"/>
            <a:gd name="adj4" fmla="val 142457"/>
          </a:avLst>
        </a:prstGeom>
        <a:solidFill xmlns:a="http://schemas.openxmlformats.org/drawingml/2006/main">
          <a:schemeClr val="bg1"/>
        </a:solidFill>
        <a:ln xmlns:a="http://schemas.openxmlformats.org/drawingml/2006/main">
          <a:solidFill>
            <a:schemeClr val="accent5">
              <a:lumMod val="75000"/>
            </a:schemeClr>
          </a:solidFill>
        </a:ln>
      </cdr:spPr>
      <cdr:style>
        <a:lnRef xmlns:a="http://schemas.openxmlformats.org/drawingml/2006/main" idx="2">
          <a:schemeClr val="accent3">
            <a:shade val="50000"/>
          </a:schemeClr>
        </a:lnRef>
        <a:fillRef xmlns:a="http://schemas.openxmlformats.org/drawingml/2006/main" idx="1">
          <a:schemeClr val="accent3"/>
        </a:fillRef>
        <a:effectRef xmlns:a="http://schemas.openxmlformats.org/drawingml/2006/main" idx="0">
          <a:schemeClr val="accent3"/>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dirty="0">
              <a:solidFill>
                <a:schemeClr val="tx1"/>
              </a:solidFill>
            </a:rPr>
            <a:t>U.S. death toll hits 100,000</a:t>
          </a:r>
        </a:p>
      </cdr:txBody>
    </cdr:sp>
  </cdr:relSizeAnchor>
  <cdr:relSizeAnchor xmlns:cdr="http://schemas.openxmlformats.org/drawingml/2006/chartDrawing">
    <cdr:from>
      <cdr:x>0.83129</cdr:x>
      <cdr:y>0.73635</cdr:y>
    </cdr:from>
    <cdr:to>
      <cdr:x>0.95754</cdr:x>
      <cdr:y>0.83727</cdr:y>
    </cdr:to>
    <cdr:sp macro="" textlink="">
      <cdr:nvSpPr>
        <cdr:cNvPr id="22" name="Callout: Line 21">
          <a:extLst xmlns:a="http://schemas.openxmlformats.org/drawingml/2006/main">
            <a:ext uri="{FF2B5EF4-FFF2-40B4-BE49-F238E27FC236}">
              <a16:creationId xmlns:a16="http://schemas.microsoft.com/office/drawing/2014/main" id="{8641FFC0-6407-48D4-8C01-FC2D8A371CE3}"/>
            </a:ext>
          </a:extLst>
        </cdr:cNvPr>
        <cdr:cNvSpPr/>
      </cdr:nvSpPr>
      <cdr:spPr>
        <a:xfrm xmlns:a="http://schemas.openxmlformats.org/drawingml/2006/main">
          <a:off x="9587833" y="4461864"/>
          <a:ext cx="1456121" cy="611517"/>
        </a:xfrm>
        <a:prstGeom xmlns:a="http://schemas.openxmlformats.org/drawingml/2006/main" prst="borderCallout1">
          <a:avLst>
            <a:gd name="adj1" fmla="val 1013"/>
            <a:gd name="adj2" fmla="val 42371"/>
            <a:gd name="adj3" fmla="val -328541"/>
            <a:gd name="adj4" fmla="val 80697"/>
          </a:avLst>
        </a:prstGeom>
        <a:solidFill xmlns:a="http://schemas.openxmlformats.org/drawingml/2006/main">
          <a:schemeClr val="bg1"/>
        </a:solidFill>
        <a:ln xmlns:a="http://schemas.openxmlformats.org/drawingml/2006/main">
          <a:solidFill>
            <a:schemeClr val="accent5">
              <a:lumMod val="75000"/>
            </a:schemeClr>
          </a:solidFill>
        </a:ln>
      </cdr:spPr>
      <cdr:style>
        <a:lnRef xmlns:a="http://schemas.openxmlformats.org/drawingml/2006/main" idx="2">
          <a:schemeClr val="accent3">
            <a:shade val="50000"/>
          </a:schemeClr>
        </a:lnRef>
        <a:fillRef xmlns:a="http://schemas.openxmlformats.org/drawingml/2006/main" idx="1">
          <a:schemeClr val="accent3"/>
        </a:fillRef>
        <a:effectRef xmlns:a="http://schemas.openxmlformats.org/drawingml/2006/main" idx="0">
          <a:schemeClr val="accent3"/>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dirty="0">
              <a:solidFill>
                <a:schemeClr val="tx1"/>
              </a:solidFill>
            </a:rPr>
            <a:t>Largest single-day new cases in Alabama after reopen</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931DFC-1796-894A-AC55-97A505BC3D33}" type="datetimeFigureOut">
              <a:rPr lang="en-US" smtClean="0"/>
              <a:t>6/29/20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8723E-A7BF-EB47-98A9-6961CB583BA5}" type="slidenum">
              <a:rPr lang="en-US" smtClean="0"/>
              <a:t>‹#›</a:t>
            </a:fld>
            <a:endParaRPr lang="en-US"/>
          </a:p>
        </p:txBody>
      </p:sp>
    </p:spTree>
    <p:extLst>
      <p:ext uri="{BB962C8B-B14F-4D97-AF65-F5344CB8AC3E}">
        <p14:creationId xmlns:p14="http://schemas.microsoft.com/office/powerpoint/2010/main" val="3266437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Synonym Replacement (SR):</a:t>
            </a:r>
            <a:r>
              <a:rPr lang="en-US" sz="1200" b="0" i="0" kern="1200" dirty="0">
                <a:solidFill>
                  <a:schemeClr val="tx1"/>
                </a:solidFill>
                <a:effectLst/>
                <a:latin typeface="+mn-lt"/>
                <a:ea typeface="+mn-ea"/>
                <a:cs typeface="+mn-cs"/>
              </a:rPr>
              <a:t> Randomly choose </a:t>
            </a:r>
            <a:r>
              <a:rPr lang="en-US" sz="1200" b="0" i="1"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words from the sentence that are not stop words. Replace each of these words with one of its synonyms chosen at random.</a:t>
            </a:r>
          </a:p>
          <a:p>
            <a:r>
              <a:rPr lang="en-US" sz="1200" b="1" i="0" kern="1200" dirty="0">
                <a:solidFill>
                  <a:schemeClr val="tx1"/>
                </a:solidFill>
                <a:effectLst/>
                <a:latin typeface="+mn-lt"/>
                <a:ea typeface="+mn-ea"/>
                <a:cs typeface="+mn-cs"/>
              </a:rPr>
              <a:t>Random Insertion (RI):</a:t>
            </a:r>
            <a:r>
              <a:rPr lang="en-US" sz="1200" b="0" i="0" kern="1200" dirty="0">
                <a:solidFill>
                  <a:schemeClr val="tx1"/>
                </a:solidFill>
                <a:effectLst/>
                <a:latin typeface="+mn-lt"/>
                <a:ea typeface="+mn-ea"/>
                <a:cs typeface="+mn-cs"/>
              </a:rPr>
              <a:t> Find a random synonym of a random word in the sentence that is not a stop word. Insert that synonym into a random position in the sentence. Do this </a:t>
            </a:r>
            <a:r>
              <a:rPr lang="en-US" sz="1200" b="1" i="1"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times.</a:t>
            </a:r>
          </a:p>
          <a:p>
            <a:r>
              <a:rPr lang="en-US" sz="1200" b="1" i="0" kern="1200" dirty="0">
                <a:solidFill>
                  <a:schemeClr val="tx1"/>
                </a:solidFill>
                <a:effectLst/>
                <a:latin typeface="+mn-lt"/>
                <a:ea typeface="+mn-ea"/>
                <a:cs typeface="+mn-cs"/>
              </a:rPr>
              <a:t>Random Swap (RS):</a:t>
            </a:r>
            <a:r>
              <a:rPr lang="en-US" sz="1200" b="0" i="0" kern="1200" dirty="0">
                <a:solidFill>
                  <a:schemeClr val="tx1"/>
                </a:solidFill>
                <a:effectLst/>
                <a:latin typeface="+mn-lt"/>
                <a:ea typeface="+mn-ea"/>
                <a:cs typeface="+mn-cs"/>
              </a:rPr>
              <a:t> Randomly choose two words in the sentence and swap their positions. Do this</a:t>
            </a:r>
            <a:r>
              <a:rPr lang="en-US" sz="1200" b="1"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n</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times.</a:t>
            </a:r>
          </a:p>
          <a:p>
            <a:r>
              <a:rPr lang="en-US" sz="1200" b="1" i="0" kern="1200" dirty="0">
                <a:solidFill>
                  <a:schemeClr val="tx1"/>
                </a:solidFill>
                <a:effectLst/>
                <a:latin typeface="+mn-lt"/>
                <a:ea typeface="+mn-ea"/>
                <a:cs typeface="+mn-cs"/>
              </a:rPr>
              <a:t>Random Deletion (RD):</a:t>
            </a:r>
            <a:r>
              <a:rPr lang="en-US" sz="1200" b="0" i="0" kern="1200" dirty="0">
                <a:solidFill>
                  <a:schemeClr val="tx1"/>
                </a:solidFill>
                <a:effectLst/>
                <a:latin typeface="+mn-lt"/>
                <a:ea typeface="+mn-ea"/>
                <a:cs typeface="+mn-cs"/>
              </a:rPr>
              <a:t> For each word in the sentence, randomly remove it with probability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Setting for parameter: change probability</a:t>
            </a:r>
            <a:r>
              <a:rPr lang="en-US" altLang="zh-CN" sz="1200" b="0" i="0" kern="1200" dirty="0">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p_sr</a:t>
            </a:r>
            <a:r>
              <a:rPr lang="en-US" sz="1200" b="0" i="0" kern="1200" dirty="0">
                <a:solidFill>
                  <a:schemeClr val="tx1"/>
                </a:solidFill>
                <a:effectLst/>
                <a:latin typeface="+mn-lt"/>
                <a:ea typeface="+mn-ea"/>
                <a:cs typeface="+mn-cs"/>
              </a:rPr>
              <a:t>=0.1, </a:t>
            </a:r>
            <a:r>
              <a:rPr lang="en-US" sz="1200" b="1" i="0" kern="1200" dirty="0" err="1">
                <a:solidFill>
                  <a:schemeClr val="tx1"/>
                </a:solidFill>
                <a:effectLst/>
                <a:latin typeface="+mn-lt"/>
                <a:ea typeface="+mn-ea"/>
                <a:cs typeface="+mn-cs"/>
              </a:rPr>
              <a:t>p_ri</a:t>
            </a:r>
            <a:r>
              <a:rPr lang="en-US" sz="1200" b="0" i="0" kern="1200" dirty="0">
                <a:solidFill>
                  <a:schemeClr val="tx1"/>
                </a:solidFill>
                <a:effectLst/>
                <a:latin typeface="+mn-lt"/>
                <a:ea typeface="+mn-ea"/>
                <a:cs typeface="+mn-cs"/>
              </a:rPr>
              <a:t>=0.1, </a:t>
            </a:r>
            <a:r>
              <a:rPr lang="en-US" sz="1200" b="1" i="0" kern="1200" dirty="0" err="1">
                <a:solidFill>
                  <a:schemeClr val="tx1"/>
                </a:solidFill>
                <a:effectLst/>
                <a:latin typeface="+mn-lt"/>
                <a:ea typeface="+mn-ea"/>
                <a:cs typeface="+mn-cs"/>
              </a:rPr>
              <a:t>p_</a:t>
            </a:r>
            <a:r>
              <a:rPr lang="en-US" altLang="zh-CN" sz="1200" b="1" i="0" kern="1200" dirty="0" err="1">
                <a:solidFill>
                  <a:schemeClr val="tx1"/>
                </a:solidFill>
                <a:effectLst/>
                <a:latin typeface="+mn-lt"/>
                <a:ea typeface="+mn-ea"/>
                <a:cs typeface="+mn-cs"/>
              </a:rPr>
              <a:t>rs</a:t>
            </a:r>
            <a:r>
              <a:rPr lang="en-US" sz="1200" b="0" i="0" kern="1200" dirty="0">
                <a:solidFill>
                  <a:schemeClr val="tx1"/>
                </a:solidFill>
                <a:effectLst/>
                <a:latin typeface="+mn-lt"/>
                <a:ea typeface="+mn-ea"/>
                <a:cs typeface="+mn-cs"/>
              </a:rPr>
              <a:t>=0.1, </a:t>
            </a:r>
            <a:r>
              <a:rPr lang="en-US" sz="1200" b="1" i="0" kern="1200" dirty="0" err="1">
                <a:solidFill>
                  <a:schemeClr val="tx1"/>
                </a:solidFill>
                <a:effectLst/>
                <a:latin typeface="+mn-lt"/>
                <a:ea typeface="+mn-ea"/>
                <a:cs typeface="+mn-cs"/>
              </a:rPr>
              <a:t>p_rd</a:t>
            </a:r>
            <a:r>
              <a:rPr lang="en-US" sz="1200" b="0" i="0" kern="1200" dirty="0">
                <a:solidFill>
                  <a:schemeClr val="tx1"/>
                </a:solidFill>
                <a:effectLst/>
                <a:latin typeface="+mn-lt"/>
                <a:ea typeface="+mn-ea"/>
                <a:cs typeface="+mn-cs"/>
              </a:rPr>
              <a:t>=0.1 </a:t>
            </a:r>
            <a:r>
              <a:rPr lang="en-US" altLang="zh-CN"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based on the words number, the minimum number is 1</a:t>
            </a:r>
          </a:p>
          <a:p>
            <a:r>
              <a:rPr lang="en-US" sz="1200" b="0" i="0" kern="1200" dirty="0">
                <a:solidFill>
                  <a:schemeClr val="tx1"/>
                </a:solidFill>
                <a:effectLst/>
                <a:latin typeface="+mn-lt"/>
                <a:ea typeface="+mn-ea"/>
                <a:cs typeface="+mn-cs"/>
              </a:rPr>
              <a:t>The number of augmentation </a:t>
            </a:r>
            <a:r>
              <a:rPr lang="en-US" sz="1200" b="1" i="0"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is 5 based on the number of signal and </a:t>
            </a:r>
            <a:r>
              <a:rPr lang="en-US" sz="1200" b="0" i="0" kern="1200" dirty="0" err="1">
                <a:solidFill>
                  <a:schemeClr val="tx1"/>
                </a:solidFill>
                <a:effectLst/>
                <a:latin typeface="+mn-lt"/>
                <a:ea typeface="+mn-ea"/>
                <a:cs typeface="+mn-cs"/>
              </a:rPr>
              <a:t>nonsignal</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488723E-A7BF-EB47-98A9-6961CB583BA5}" type="slidenum">
              <a:rPr lang="en-US" smtClean="0"/>
              <a:t>9</a:t>
            </a:fld>
            <a:endParaRPr lang="en-US"/>
          </a:p>
        </p:txBody>
      </p:sp>
    </p:spTree>
    <p:extLst>
      <p:ext uri="{BB962C8B-B14F-4D97-AF65-F5344CB8AC3E}">
        <p14:creationId xmlns:p14="http://schemas.microsoft.com/office/powerpoint/2010/main" val="2102410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Ratio. Center 13.5</a:t>
            </a:r>
          </a:p>
          <a:p>
            <a:endParaRPr lang="en-US" dirty="0"/>
          </a:p>
        </p:txBody>
      </p:sp>
      <p:sp>
        <p:nvSpPr>
          <p:cNvPr id="4" name="Slide Number Placeholder 3"/>
          <p:cNvSpPr>
            <a:spLocks noGrp="1"/>
          </p:cNvSpPr>
          <p:nvPr>
            <p:ph type="sldNum" sz="quarter" idx="5"/>
          </p:nvPr>
        </p:nvSpPr>
        <p:spPr/>
        <p:txBody>
          <a:bodyPr/>
          <a:lstStyle/>
          <a:p>
            <a:fld id="{8488723E-A7BF-EB47-98A9-6961CB583BA5}" type="slidenum">
              <a:rPr lang="en-US" smtClean="0"/>
              <a:t>23</a:t>
            </a:fld>
            <a:endParaRPr lang="en-US"/>
          </a:p>
        </p:txBody>
      </p:sp>
    </p:spTree>
    <p:extLst>
      <p:ext uri="{BB962C8B-B14F-4D97-AF65-F5344CB8AC3E}">
        <p14:creationId xmlns:p14="http://schemas.microsoft.com/office/powerpoint/2010/main" val="2215099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Ratio. Center 13.5</a:t>
            </a:r>
          </a:p>
          <a:p>
            <a:endParaRPr lang="en-US" dirty="0"/>
          </a:p>
        </p:txBody>
      </p:sp>
      <p:sp>
        <p:nvSpPr>
          <p:cNvPr id="4" name="Slide Number Placeholder 3"/>
          <p:cNvSpPr>
            <a:spLocks noGrp="1"/>
          </p:cNvSpPr>
          <p:nvPr>
            <p:ph type="sldNum" sz="quarter" idx="5"/>
          </p:nvPr>
        </p:nvSpPr>
        <p:spPr/>
        <p:txBody>
          <a:bodyPr/>
          <a:lstStyle/>
          <a:p>
            <a:fld id="{8488723E-A7BF-EB47-98A9-6961CB583BA5}" type="slidenum">
              <a:rPr lang="en-US" smtClean="0"/>
              <a:t>24</a:t>
            </a:fld>
            <a:endParaRPr lang="en-US"/>
          </a:p>
        </p:txBody>
      </p:sp>
    </p:spTree>
    <p:extLst>
      <p:ext uri="{BB962C8B-B14F-4D97-AF65-F5344CB8AC3E}">
        <p14:creationId xmlns:p14="http://schemas.microsoft.com/office/powerpoint/2010/main" val="692362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Ratio. Center 13.5</a:t>
            </a:r>
          </a:p>
          <a:p>
            <a:endParaRPr lang="en-US" dirty="0"/>
          </a:p>
        </p:txBody>
      </p:sp>
      <p:sp>
        <p:nvSpPr>
          <p:cNvPr id="4" name="Slide Number Placeholder 3"/>
          <p:cNvSpPr>
            <a:spLocks noGrp="1"/>
          </p:cNvSpPr>
          <p:nvPr>
            <p:ph type="sldNum" sz="quarter" idx="5"/>
          </p:nvPr>
        </p:nvSpPr>
        <p:spPr/>
        <p:txBody>
          <a:bodyPr/>
          <a:lstStyle/>
          <a:p>
            <a:fld id="{8488723E-A7BF-EB47-98A9-6961CB583BA5}" type="slidenum">
              <a:rPr lang="en-US" smtClean="0"/>
              <a:t>25</a:t>
            </a:fld>
            <a:endParaRPr lang="en-US"/>
          </a:p>
        </p:txBody>
      </p:sp>
    </p:spTree>
    <p:extLst>
      <p:ext uri="{BB962C8B-B14F-4D97-AF65-F5344CB8AC3E}">
        <p14:creationId xmlns:p14="http://schemas.microsoft.com/office/powerpoint/2010/main" val="1863051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88723E-A7BF-EB47-98A9-6961CB583BA5}" type="slidenum">
              <a:rPr lang="en-US" smtClean="0"/>
              <a:t>26</a:t>
            </a:fld>
            <a:endParaRPr lang="en-US"/>
          </a:p>
        </p:txBody>
      </p:sp>
    </p:spTree>
    <p:extLst>
      <p:ext uri="{BB962C8B-B14F-4D97-AF65-F5344CB8AC3E}">
        <p14:creationId xmlns:p14="http://schemas.microsoft.com/office/powerpoint/2010/main" val="4180462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Ratio. Center 13.5</a:t>
            </a:r>
          </a:p>
          <a:p>
            <a:endParaRPr lang="en-US" dirty="0"/>
          </a:p>
        </p:txBody>
      </p:sp>
      <p:sp>
        <p:nvSpPr>
          <p:cNvPr id="4" name="Slide Number Placeholder 3"/>
          <p:cNvSpPr>
            <a:spLocks noGrp="1"/>
          </p:cNvSpPr>
          <p:nvPr>
            <p:ph type="sldNum" sz="quarter" idx="5"/>
          </p:nvPr>
        </p:nvSpPr>
        <p:spPr/>
        <p:txBody>
          <a:bodyPr/>
          <a:lstStyle/>
          <a:p>
            <a:fld id="{8488723E-A7BF-EB47-98A9-6961CB583BA5}" type="slidenum">
              <a:rPr lang="en-US" smtClean="0"/>
              <a:t>27</a:t>
            </a:fld>
            <a:endParaRPr lang="en-US"/>
          </a:p>
        </p:txBody>
      </p:sp>
    </p:spTree>
    <p:extLst>
      <p:ext uri="{BB962C8B-B14F-4D97-AF65-F5344CB8AC3E}">
        <p14:creationId xmlns:p14="http://schemas.microsoft.com/office/powerpoint/2010/main" val="692362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Ratio. Center 13.5</a:t>
            </a:r>
          </a:p>
          <a:p>
            <a:endParaRPr lang="en-US" dirty="0"/>
          </a:p>
        </p:txBody>
      </p:sp>
      <p:sp>
        <p:nvSpPr>
          <p:cNvPr id="4" name="Slide Number Placeholder 3"/>
          <p:cNvSpPr>
            <a:spLocks noGrp="1"/>
          </p:cNvSpPr>
          <p:nvPr>
            <p:ph type="sldNum" sz="quarter" idx="5"/>
          </p:nvPr>
        </p:nvSpPr>
        <p:spPr/>
        <p:txBody>
          <a:bodyPr/>
          <a:lstStyle/>
          <a:p>
            <a:fld id="{8488723E-A7BF-EB47-98A9-6961CB583BA5}" type="slidenum">
              <a:rPr lang="en-US" smtClean="0"/>
              <a:t>29</a:t>
            </a:fld>
            <a:endParaRPr lang="en-US"/>
          </a:p>
        </p:txBody>
      </p:sp>
    </p:spTree>
    <p:extLst>
      <p:ext uri="{BB962C8B-B14F-4D97-AF65-F5344CB8AC3E}">
        <p14:creationId xmlns:p14="http://schemas.microsoft.com/office/powerpoint/2010/main" val="692362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Ratio. Center 13.5</a:t>
            </a:r>
          </a:p>
          <a:p>
            <a:endParaRPr lang="en-US" dirty="0"/>
          </a:p>
        </p:txBody>
      </p:sp>
      <p:sp>
        <p:nvSpPr>
          <p:cNvPr id="4" name="Slide Number Placeholder 3"/>
          <p:cNvSpPr>
            <a:spLocks noGrp="1"/>
          </p:cNvSpPr>
          <p:nvPr>
            <p:ph type="sldNum" sz="quarter" idx="5"/>
          </p:nvPr>
        </p:nvSpPr>
        <p:spPr/>
        <p:txBody>
          <a:bodyPr/>
          <a:lstStyle/>
          <a:p>
            <a:fld id="{8488723E-A7BF-EB47-98A9-6961CB583BA5}" type="slidenum">
              <a:rPr lang="en-US" smtClean="0"/>
              <a:t>30</a:t>
            </a:fld>
            <a:endParaRPr lang="en-US"/>
          </a:p>
        </p:txBody>
      </p:sp>
    </p:spTree>
    <p:extLst>
      <p:ext uri="{BB962C8B-B14F-4D97-AF65-F5344CB8AC3E}">
        <p14:creationId xmlns:p14="http://schemas.microsoft.com/office/powerpoint/2010/main" val="692362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Ratio. Center 13.5</a:t>
            </a:r>
          </a:p>
          <a:p>
            <a:endParaRPr lang="en-US" dirty="0"/>
          </a:p>
        </p:txBody>
      </p:sp>
      <p:sp>
        <p:nvSpPr>
          <p:cNvPr id="4" name="Slide Number Placeholder 3"/>
          <p:cNvSpPr>
            <a:spLocks noGrp="1"/>
          </p:cNvSpPr>
          <p:nvPr>
            <p:ph type="sldNum" sz="quarter" idx="5"/>
          </p:nvPr>
        </p:nvSpPr>
        <p:spPr/>
        <p:txBody>
          <a:bodyPr/>
          <a:lstStyle/>
          <a:p>
            <a:fld id="{8488723E-A7BF-EB47-98A9-6961CB583BA5}" type="slidenum">
              <a:rPr lang="en-US" smtClean="0"/>
              <a:t>31</a:t>
            </a:fld>
            <a:endParaRPr lang="en-US"/>
          </a:p>
        </p:txBody>
      </p:sp>
    </p:spTree>
    <p:extLst>
      <p:ext uri="{BB962C8B-B14F-4D97-AF65-F5344CB8AC3E}">
        <p14:creationId xmlns:p14="http://schemas.microsoft.com/office/powerpoint/2010/main" val="692362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Ratio. Center 13.5</a:t>
            </a:r>
          </a:p>
          <a:p>
            <a:endParaRPr lang="en-US" dirty="0"/>
          </a:p>
        </p:txBody>
      </p:sp>
      <p:sp>
        <p:nvSpPr>
          <p:cNvPr id="4" name="Slide Number Placeholder 3"/>
          <p:cNvSpPr>
            <a:spLocks noGrp="1"/>
          </p:cNvSpPr>
          <p:nvPr>
            <p:ph type="sldNum" sz="quarter" idx="5"/>
          </p:nvPr>
        </p:nvSpPr>
        <p:spPr/>
        <p:txBody>
          <a:bodyPr/>
          <a:lstStyle/>
          <a:p>
            <a:fld id="{8488723E-A7BF-EB47-98A9-6961CB583BA5}" type="slidenum">
              <a:rPr lang="en-US" smtClean="0"/>
              <a:t>32</a:t>
            </a:fld>
            <a:endParaRPr lang="en-US"/>
          </a:p>
        </p:txBody>
      </p:sp>
    </p:spTree>
    <p:extLst>
      <p:ext uri="{BB962C8B-B14F-4D97-AF65-F5344CB8AC3E}">
        <p14:creationId xmlns:p14="http://schemas.microsoft.com/office/powerpoint/2010/main" val="2973211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Ratio. Center 13.5</a:t>
            </a:r>
          </a:p>
          <a:p>
            <a:endParaRPr lang="en-US" dirty="0"/>
          </a:p>
        </p:txBody>
      </p:sp>
      <p:sp>
        <p:nvSpPr>
          <p:cNvPr id="4" name="Slide Number Placeholder 3"/>
          <p:cNvSpPr>
            <a:spLocks noGrp="1"/>
          </p:cNvSpPr>
          <p:nvPr>
            <p:ph type="sldNum" sz="quarter" idx="5"/>
          </p:nvPr>
        </p:nvSpPr>
        <p:spPr/>
        <p:txBody>
          <a:bodyPr/>
          <a:lstStyle/>
          <a:p>
            <a:fld id="{8488723E-A7BF-EB47-98A9-6961CB583BA5}" type="slidenum">
              <a:rPr lang="en-US" smtClean="0"/>
              <a:t>33</a:t>
            </a:fld>
            <a:endParaRPr lang="en-US"/>
          </a:p>
        </p:txBody>
      </p:sp>
    </p:spTree>
    <p:extLst>
      <p:ext uri="{BB962C8B-B14F-4D97-AF65-F5344CB8AC3E}">
        <p14:creationId xmlns:p14="http://schemas.microsoft.com/office/powerpoint/2010/main" val="2674308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Ratio. Center 13.5</a:t>
            </a:r>
          </a:p>
          <a:p>
            <a:endParaRPr lang="en-US" dirty="0"/>
          </a:p>
        </p:txBody>
      </p:sp>
      <p:sp>
        <p:nvSpPr>
          <p:cNvPr id="4" name="Slide Number Placeholder 3"/>
          <p:cNvSpPr>
            <a:spLocks noGrp="1"/>
          </p:cNvSpPr>
          <p:nvPr>
            <p:ph type="sldNum" sz="quarter" idx="5"/>
          </p:nvPr>
        </p:nvSpPr>
        <p:spPr/>
        <p:txBody>
          <a:bodyPr/>
          <a:lstStyle/>
          <a:p>
            <a:fld id="{8488723E-A7BF-EB47-98A9-6961CB583BA5}" type="slidenum">
              <a:rPr lang="en-US" smtClean="0"/>
              <a:t>15</a:t>
            </a:fld>
            <a:endParaRPr lang="en-US"/>
          </a:p>
        </p:txBody>
      </p:sp>
    </p:spTree>
    <p:extLst>
      <p:ext uri="{BB962C8B-B14F-4D97-AF65-F5344CB8AC3E}">
        <p14:creationId xmlns:p14="http://schemas.microsoft.com/office/powerpoint/2010/main" val="362515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88723E-A7BF-EB47-98A9-6961CB583BA5}" type="slidenum">
              <a:rPr lang="en-US" smtClean="0"/>
              <a:t>34</a:t>
            </a:fld>
            <a:endParaRPr lang="en-US"/>
          </a:p>
        </p:txBody>
      </p:sp>
    </p:spTree>
    <p:extLst>
      <p:ext uri="{BB962C8B-B14F-4D97-AF65-F5344CB8AC3E}">
        <p14:creationId xmlns:p14="http://schemas.microsoft.com/office/powerpoint/2010/main" val="2419798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Ratio. Center 13.5</a:t>
            </a:r>
          </a:p>
          <a:p>
            <a:endParaRPr lang="en-US" dirty="0"/>
          </a:p>
        </p:txBody>
      </p:sp>
      <p:sp>
        <p:nvSpPr>
          <p:cNvPr id="4" name="Slide Number Placeholder 3"/>
          <p:cNvSpPr>
            <a:spLocks noGrp="1"/>
          </p:cNvSpPr>
          <p:nvPr>
            <p:ph type="sldNum" sz="quarter" idx="5"/>
          </p:nvPr>
        </p:nvSpPr>
        <p:spPr/>
        <p:txBody>
          <a:bodyPr/>
          <a:lstStyle/>
          <a:p>
            <a:fld id="{8488723E-A7BF-EB47-98A9-6961CB583BA5}" type="slidenum">
              <a:rPr lang="en-US" smtClean="0"/>
              <a:t>16</a:t>
            </a:fld>
            <a:endParaRPr lang="en-US"/>
          </a:p>
        </p:txBody>
      </p:sp>
    </p:spTree>
    <p:extLst>
      <p:ext uri="{BB962C8B-B14F-4D97-AF65-F5344CB8AC3E}">
        <p14:creationId xmlns:p14="http://schemas.microsoft.com/office/powerpoint/2010/main" val="827267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Ratio. Center 13.5</a:t>
            </a:r>
          </a:p>
          <a:p>
            <a:endParaRPr lang="en-US" dirty="0"/>
          </a:p>
        </p:txBody>
      </p:sp>
      <p:sp>
        <p:nvSpPr>
          <p:cNvPr id="4" name="Slide Number Placeholder 3"/>
          <p:cNvSpPr>
            <a:spLocks noGrp="1"/>
          </p:cNvSpPr>
          <p:nvPr>
            <p:ph type="sldNum" sz="quarter" idx="5"/>
          </p:nvPr>
        </p:nvSpPr>
        <p:spPr/>
        <p:txBody>
          <a:bodyPr/>
          <a:lstStyle/>
          <a:p>
            <a:fld id="{8488723E-A7BF-EB47-98A9-6961CB583BA5}" type="slidenum">
              <a:rPr lang="en-US" smtClean="0"/>
              <a:t>17</a:t>
            </a:fld>
            <a:endParaRPr lang="en-US"/>
          </a:p>
        </p:txBody>
      </p:sp>
    </p:spTree>
    <p:extLst>
      <p:ext uri="{BB962C8B-B14F-4D97-AF65-F5344CB8AC3E}">
        <p14:creationId xmlns:p14="http://schemas.microsoft.com/office/powerpoint/2010/main" val="2206810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Ratio. Center 13.5</a:t>
            </a:r>
          </a:p>
          <a:p>
            <a:endParaRPr lang="en-US" dirty="0"/>
          </a:p>
        </p:txBody>
      </p:sp>
      <p:sp>
        <p:nvSpPr>
          <p:cNvPr id="4" name="Slide Number Placeholder 3"/>
          <p:cNvSpPr>
            <a:spLocks noGrp="1"/>
          </p:cNvSpPr>
          <p:nvPr>
            <p:ph type="sldNum" sz="quarter" idx="5"/>
          </p:nvPr>
        </p:nvSpPr>
        <p:spPr/>
        <p:txBody>
          <a:bodyPr/>
          <a:lstStyle/>
          <a:p>
            <a:fld id="{8488723E-A7BF-EB47-98A9-6961CB583BA5}" type="slidenum">
              <a:rPr lang="en-US" smtClean="0"/>
              <a:t>18</a:t>
            </a:fld>
            <a:endParaRPr lang="en-US"/>
          </a:p>
        </p:txBody>
      </p:sp>
    </p:spTree>
    <p:extLst>
      <p:ext uri="{BB962C8B-B14F-4D97-AF65-F5344CB8AC3E}">
        <p14:creationId xmlns:p14="http://schemas.microsoft.com/office/powerpoint/2010/main" val="1974447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Ratio. Center 13.5</a:t>
            </a:r>
          </a:p>
          <a:p>
            <a:endParaRPr lang="en-US" dirty="0"/>
          </a:p>
        </p:txBody>
      </p:sp>
      <p:sp>
        <p:nvSpPr>
          <p:cNvPr id="4" name="Slide Number Placeholder 3"/>
          <p:cNvSpPr>
            <a:spLocks noGrp="1"/>
          </p:cNvSpPr>
          <p:nvPr>
            <p:ph type="sldNum" sz="quarter" idx="5"/>
          </p:nvPr>
        </p:nvSpPr>
        <p:spPr/>
        <p:txBody>
          <a:bodyPr/>
          <a:lstStyle/>
          <a:p>
            <a:fld id="{8488723E-A7BF-EB47-98A9-6961CB583BA5}" type="slidenum">
              <a:rPr lang="en-US" smtClean="0"/>
              <a:t>19</a:t>
            </a:fld>
            <a:endParaRPr lang="en-US"/>
          </a:p>
        </p:txBody>
      </p:sp>
    </p:spTree>
    <p:extLst>
      <p:ext uri="{BB962C8B-B14F-4D97-AF65-F5344CB8AC3E}">
        <p14:creationId xmlns:p14="http://schemas.microsoft.com/office/powerpoint/2010/main" val="692362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Ratio. Center 13.5</a:t>
            </a:r>
          </a:p>
          <a:p>
            <a:endParaRPr lang="en-US" dirty="0"/>
          </a:p>
        </p:txBody>
      </p:sp>
      <p:sp>
        <p:nvSpPr>
          <p:cNvPr id="4" name="Slide Number Placeholder 3"/>
          <p:cNvSpPr>
            <a:spLocks noGrp="1"/>
          </p:cNvSpPr>
          <p:nvPr>
            <p:ph type="sldNum" sz="quarter" idx="5"/>
          </p:nvPr>
        </p:nvSpPr>
        <p:spPr/>
        <p:txBody>
          <a:bodyPr/>
          <a:lstStyle/>
          <a:p>
            <a:fld id="{8488723E-A7BF-EB47-98A9-6961CB583BA5}" type="slidenum">
              <a:rPr lang="en-US" smtClean="0"/>
              <a:t>20</a:t>
            </a:fld>
            <a:endParaRPr lang="en-US"/>
          </a:p>
        </p:txBody>
      </p:sp>
    </p:spTree>
    <p:extLst>
      <p:ext uri="{BB962C8B-B14F-4D97-AF65-F5344CB8AC3E}">
        <p14:creationId xmlns:p14="http://schemas.microsoft.com/office/powerpoint/2010/main" val="692362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Ratio. Center 13.5</a:t>
            </a:r>
          </a:p>
          <a:p>
            <a:endParaRPr lang="en-US" dirty="0"/>
          </a:p>
        </p:txBody>
      </p:sp>
      <p:sp>
        <p:nvSpPr>
          <p:cNvPr id="4" name="Slide Number Placeholder 3"/>
          <p:cNvSpPr>
            <a:spLocks noGrp="1"/>
          </p:cNvSpPr>
          <p:nvPr>
            <p:ph type="sldNum" sz="quarter" idx="5"/>
          </p:nvPr>
        </p:nvSpPr>
        <p:spPr/>
        <p:txBody>
          <a:bodyPr/>
          <a:lstStyle/>
          <a:p>
            <a:fld id="{8488723E-A7BF-EB47-98A9-6961CB583BA5}" type="slidenum">
              <a:rPr lang="en-US" smtClean="0"/>
              <a:t>21</a:t>
            </a:fld>
            <a:endParaRPr lang="en-US"/>
          </a:p>
        </p:txBody>
      </p:sp>
    </p:spTree>
    <p:extLst>
      <p:ext uri="{BB962C8B-B14F-4D97-AF65-F5344CB8AC3E}">
        <p14:creationId xmlns:p14="http://schemas.microsoft.com/office/powerpoint/2010/main" val="692362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Ratio. Center 13.5</a:t>
            </a:r>
          </a:p>
          <a:p>
            <a:endParaRPr lang="en-US" dirty="0"/>
          </a:p>
        </p:txBody>
      </p:sp>
      <p:sp>
        <p:nvSpPr>
          <p:cNvPr id="4" name="Slide Number Placeholder 3"/>
          <p:cNvSpPr>
            <a:spLocks noGrp="1"/>
          </p:cNvSpPr>
          <p:nvPr>
            <p:ph type="sldNum" sz="quarter" idx="5"/>
          </p:nvPr>
        </p:nvSpPr>
        <p:spPr/>
        <p:txBody>
          <a:bodyPr/>
          <a:lstStyle/>
          <a:p>
            <a:fld id="{8488723E-A7BF-EB47-98A9-6961CB583BA5}" type="slidenum">
              <a:rPr lang="en-US" smtClean="0"/>
              <a:t>22</a:t>
            </a:fld>
            <a:endParaRPr lang="en-US"/>
          </a:p>
        </p:txBody>
      </p:sp>
    </p:spTree>
    <p:extLst>
      <p:ext uri="{BB962C8B-B14F-4D97-AF65-F5344CB8AC3E}">
        <p14:creationId xmlns:p14="http://schemas.microsoft.com/office/powerpoint/2010/main" val="692362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75DF9-EC24-F94C-AD4B-FBA288BCD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F64ABC-5D78-AA4A-A1E4-9CA7A00232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C360A8-3506-9644-9270-AADDE2C5E887}"/>
              </a:ext>
            </a:extLst>
          </p:cNvPr>
          <p:cNvSpPr>
            <a:spLocks noGrp="1"/>
          </p:cNvSpPr>
          <p:nvPr>
            <p:ph type="dt" sz="half" idx="10"/>
          </p:nvPr>
        </p:nvSpPr>
        <p:spPr/>
        <p:txBody>
          <a:bodyPr/>
          <a:lstStyle/>
          <a:p>
            <a:fld id="{A6CD6B4C-AE2E-0149-A137-FCE1B65B6B68}" type="datetime1">
              <a:rPr lang="en-US" smtClean="0"/>
              <a:t>6/29/20</a:t>
            </a:fld>
            <a:endParaRPr lang="en-US"/>
          </a:p>
        </p:txBody>
      </p:sp>
      <p:sp>
        <p:nvSpPr>
          <p:cNvPr id="5" name="Footer Placeholder 4">
            <a:extLst>
              <a:ext uri="{FF2B5EF4-FFF2-40B4-BE49-F238E27FC236}">
                <a16:creationId xmlns:a16="http://schemas.microsoft.com/office/drawing/2014/main" id="{CB66DB12-E9C9-D444-974F-CEBD2DA08F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683BB8-0F87-774F-9793-A1AB34A6CA51}"/>
              </a:ext>
            </a:extLst>
          </p:cNvPr>
          <p:cNvSpPr>
            <a:spLocks noGrp="1"/>
          </p:cNvSpPr>
          <p:nvPr>
            <p:ph type="sldNum" sz="quarter" idx="12"/>
          </p:nvPr>
        </p:nvSpPr>
        <p:spPr/>
        <p:txBody>
          <a:bodyPr/>
          <a:lstStyle/>
          <a:p>
            <a:fld id="{8C0AF0A1-378B-0149-851B-8EEECC06DFCF}" type="slidenum">
              <a:rPr lang="en-US" smtClean="0"/>
              <a:t>‹#›</a:t>
            </a:fld>
            <a:endParaRPr lang="en-US"/>
          </a:p>
        </p:txBody>
      </p:sp>
    </p:spTree>
    <p:extLst>
      <p:ext uri="{BB962C8B-B14F-4D97-AF65-F5344CB8AC3E}">
        <p14:creationId xmlns:p14="http://schemas.microsoft.com/office/powerpoint/2010/main" val="3643332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50201-B663-4F4F-A69F-386AF3EAEC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A9609B-498C-E941-9445-6DEFE63A72E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5337CF-371E-EC4B-961C-BBDDCADA2973}"/>
              </a:ext>
            </a:extLst>
          </p:cNvPr>
          <p:cNvSpPr>
            <a:spLocks noGrp="1"/>
          </p:cNvSpPr>
          <p:nvPr>
            <p:ph type="dt" sz="half" idx="10"/>
          </p:nvPr>
        </p:nvSpPr>
        <p:spPr/>
        <p:txBody>
          <a:bodyPr/>
          <a:lstStyle/>
          <a:p>
            <a:fld id="{FB85A801-D27A-3B4C-B9AC-DF4748121B6D}" type="datetime1">
              <a:rPr lang="en-US" smtClean="0"/>
              <a:t>6/29/20</a:t>
            </a:fld>
            <a:endParaRPr lang="en-US"/>
          </a:p>
        </p:txBody>
      </p:sp>
      <p:sp>
        <p:nvSpPr>
          <p:cNvPr id="5" name="Footer Placeholder 4">
            <a:extLst>
              <a:ext uri="{FF2B5EF4-FFF2-40B4-BE49-F238E27FC236}">
                <a16:creationId xmlns:a16="http://schemas.microsoft.com/office/drawing/2014/main" id="{28513FE1-8609-B54B-9E75-0F75957283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456A0-FA80-5145-A2DE-F9AD5E8C4738}"/>
              </a:ext>
            </a:extLst>
          </p:cNvPr>
          <p:cNvSpPr>
            <a:spLocks noGrp="1"/>
          </p:cNvSpPr>
          <p:nvPr>
            <p:ph type="sldNum" sz="quarter" idx="12"/>
          </p:nvPr>
        </p:nvSpPr>
        <p:spPr/>
        <p:txBody>
          <a:bodyPr/>
          <a:lstStyle/>
          <a:p>
            <a:fld id="{8C0AF0A1-378B-0149-851B-8EEECC06DFCF}" type="slidenum">
              <a:rPr lang="en-US" smtClean="0"/>
              <a:t>‹#›</a:t>
            </a:fld>
            <a:endParaRPr lang="en-US"/>
          </a:p>
        </p:txBody>
      </p:sp>
    </p:spTree>
    <p:extLst>
      <p:ext uri="{BB962C8B-B14F-4D97-AF65-F5344CB8AC3E}">
        <p14:creationId xmlns:p14="http://schemas.microsoft.com/office/powerpoint/2010/main" val="1138761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5E3EF9-02B0-8548-9BA0-CECF9C5405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9C53A8-A63B-9B40-8C5D-DB45BC67FD5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24C69-A100-C94F-888F-F244B90B041C}"/>
              </a:ext>
            </a:extLst>
          </p:cNvPr>
          <p:cNvSpPr>
            <a:spLocks noGrp="1"/>
          </p:cNvSpPr>
          <p:nvPr>
            <p:ph type="dt" sz="half" idx="10"/>
          </p:nvPr>
        </p:nvSpPr>
        <p:spPr/>
        <p:txBody>
          <a:bodyPr/>
          <a:lstStyle/>
          <a:p>
            <a:fld id="{A240596C-188F-5640-B55D-12F3D7FEA9CA}" type="datetime1">
              <a:rPr lang="en-US" smtClean="0"/>
              <a:t>6/29/20</a:t>
            </a:fld>
            <a:endParaRPr lang="en-US"/>
          </a:p>
        </p:txBody>
      </p:sp>
      <p:sp>
        <p:nvSpPr>
          <p:cNvPr id="5" name="Footer Placeholder 4">
            <a:extLst>
              <a:ext uri="{FF2B5EF4-FFF2-40B4-BE49-F238E27FC236}">
                <a16:creationId xmlns:a16="http://schemas.microsoft.com/office/drawing/2014/main" id="{EF4B7A27-81F8-504F-A1D7-B30109FB0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CDF2D1-5117-1A44-850B-FAEDEEF923DD}"/>
              </a:ext>
            </a:extLst>
          </p:cNvPr>
          <p:cNvSpPr>
            <a:spLocks noGrp="1"/>
          </p:cNvSpPr>
          <p:nvPr>
            <p:ph type="sldNum" sz="quarter" idx="12"/>
          </p:nvPr>
        </p:nvSpPr>
        <p:spPr/>
        <p:txBody>
          <a:bodyPr/>
          <a:lstStyle/>
          <a:p>
            <a:fld id="{8C0AF0A1-378B-0149-851B-8EEECC06DFCF}" type="slidenum">
              <a:rPr lang="en-US" smtClean="0"/>
              <a:t>‹#›</a:t>
            </a:fld>
            <a:endParaRPr lang="en-US"/>
          </a:p>
        </p:txBody>
      </p:sp>
    </p:spTree>
    <p:extLst>
      <p:ext uri="{BB962C8B-B14F-4D97-AF65-F5344CB8AC3E}">
        <p14:creationId xmlns:p14="http://schemas.microsoft.com/office/powerpoint/2010/main" val="2371728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EFBB0-D796-C44A-A57F-83B4CF8519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41168-313F-334A-8837-89A8EED5845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C178AA-AD5B-7745-9272-C992BFED97DB}"/>
              </a:ext>
            </a:extLst>
          </p:cNvPr>
          <p:cNvSpPr>
            <a:spLocks noGrp="1"/>
          </p:cNvSpPr>
          <p:nvPr>
            <p:ph type="dt" sz="half" idx="10"/>
          </p:nvPr>
        </p:nvSpPr>
        <p:spPr/>
        <p:txBody>
          <a:bodyPr/>
          <a:lstStyle/>
          <a:p>
            <a:fld id="{D83B3245-384B-034A-A31A-16B82BF358D8}" type="datetime1">
              <a:rPr lang="en-US" smtClean="0"/>
              <a:t>6/29/20</a:t>
            </a:fld>
            <a:endParaRPr lang="en-US"/>
          </a:p>
        </p:txBody>
      </p:sp>
      <p:sp>
        <p:nvSpPr>
          <p:cNvPr id="5" name="Footer Placeholder 4">
            <a:extLst>
              <a:ext uri="{FF2B5EF4-FFF2-40B4-BE49-F238E27FC236}">
                <a16:creationId xmlns:a16="http://schemas.microsoft.com/office/drawing/2014/main" id="{A7E4A1EE-87E9-0940-9A2E-4EDE4E246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0D0F7C-4C7F-D646-9E7E-DCB2EC1ADE1F}"/>
              </a:ext>
            </a:extLst>
          </p:cNvPr>
          <p:cNvSpPr>
            <a:spLocks noGrp="1"/>
          </p:cNvSpPr>
          <p:nvPr>
            <p:ph type="sldNum" sz="quarter" idx="12"/>
          </p:nvPr>
        </p:nvSpPr>
        <p:spPr/>
        <p:txBody>
          <a:bodyPr/>
          <a:lstStyle/>
          <a:p>
            <a:fld id="{8C0AF0A1-378B-0149-851B-8EEECC06DFCF}" type="slidenum">
              <a:rPr lang="en-US" smtClean="0"/>
              <a:t>‹#›</a:t>
            </a:fld>
            <a:endParaRPr lang="en-US"/>
          </a:p>
        </p:txBody>
      </p:sp>
    </p:spTree>
    <p:extLst>
      <p:ext uri="{BB962C8B-B14F-4D97-AF65-F5344CB8AC3E}">
        <p14:creationId xmlns:p14="http://schemas.microsoft.com/office/powerpoint/2010/main" val="19874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0D372-1FB0-EB48-9E8A-0B13469D80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A52A4B-B578-2C49-911A-858D2F839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74F46CF-CCE5-4E43-ADF5-5294ACD5487F}"/>
              </a:ext>
            </a:extLst>
          </p:cNvPr>
          <p:cNvSpPr>
            <a:spLocks noGrp="1"/>
          </p:cNvSpPr>
          <p:nvPr>
            <p:ph type="dt" sz="half" idx="10"/>
          </p:nvPr>
        </p:nvSpPr>
        <p:spPr/>
        <p:txBody>
          <a:bodyPr/>
          <a:lstStyle/>
          <a:p>
            <a:fld id="{56207205-81D3-4E4E-A649-6FE687D288DF}" type="datetime1">
              <a:rPr lang="en-US" smtClean="0"/>
              <a:t>6/29/20</a:t>
            </a:fld>
            <a:endParaRPr lang="en-US"/>
          </a:p>
        </p:txBody>
      </p:sp>
      <p:sp>
        <p:nvSpPr>
          <p:cNvPr id="5" name="Footer Placeholder 4">
            <a:extLst>
              <a:ext uri="{FF2B5EF4-FFF2-40B4-BE49-F238E27FC236}">
                <a16:creationId xmlns:a16="http://schemas.microsoft.com/office/drawing/2014/main" id="{5D6C5BB1-210B-B246-BE73-BCB5348BC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9724E-EAB1-E441-AD0A-2513932C5B59}"/>
              </a:ext>
            </a:extLst>
          </p:cNvPr>
          <p:cNvSpPr>
            <a:spLocks noGrp="1"/>
          </p:cNvSpPr>
          <p:nvPr>
            <p:ph type="sldNum" sz="quarter" idx="12"/>
          </p:nvPr>
        </p:nvSpPr>
        <p:spPr/>
        <p:txBody>
          <a:bodyPr/>
          <a:lstStyle/>
          <a:p>
            <a:fld id="{8C0AF0A1-378B-0149-851B-8EEECC06DFCF}" type="slidenum">
              <a:rPr lang="en-US" smtClean="0"/>
              <a:t>‹#›</a:t>
            </a:fld>
            <a:endParaRPr lang="en-US"/>
          </a:p>
        </p:txBody>
      </p:sp>
    </p:spTree>
    <p:extLst>
      <p:ext uri="{BB962C8B-B14F-4D97-AF65-F5344CB8AC3E}">
        <p14:creationId xmlns:p14="http://schemas.microsoft.com/office/powerpoint/2010/main" val="2414131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6230B-7A08-3A45-97D9-0A7FB65131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A2A651-75ED-6C46-8270-D6CE5414C65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F86F11-51D3-2242-8619-43F9D07F6CB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ADAFE5-AF70-3F42-B6B3-06FCFCD6761C}"/>
              </a:ext>
            </a:extLst>
          </p:cNvPr>
          <p:cNvSpPr>
            <a:spLocks noGrp="1"/>
          </p:cNvSpPr>
          <p:nvPr>
            <p:ph type="dt" sz="half" idx="10"/>
          </p:nvPr>
        </p:nvSpPr>
        <p:spPr/>
        <p:txBody>
          <a:bodyPr/>
          <a:lstStyle/>
          <a:p>
            <a:fld id="{341B4383-24F4-F740-803D-93F977E3F77B}" type="datetime1">
              <a:rPr lang="en-US" smtClean="0"/>
              <a:t>6/29/20</a:t>
            </a:fld>
            <a:endParaRPr lang="en-US"/>
          </a:p>
        </p:txBody>
      </p:sp>
      <p:sp>
        <p:nvSpPr>
          <p:cNvPr id="6" name="Footer Placeholder 5">
            <a:extLst>
              <a:ext uri="{FF2B5EF4-FFF2-40B4-BE49-F238E27FC236}">
                <a16:creationId xmlns:a16="http://schemas.microsoft.com/office/drawing/2014/main" id="{A8074576-D3A8-FB4B-9593-18A5CC6C2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217B3D-F7B6-8641-851E-6770303D43CF}"/>
              </a:ext>
            </a:extLst>
          </p:cNvPr>
          <p:cNvSpPr>
            <a:spLocks noGrp="1"/>
          </p:cNvSpPr>
          <p:nvPr>
            <p:ph type="sldNum" sz="quarter" idx="12"/>
          </p:nvPr>
        </p:nvSpPr>
        <p:spPr/>
        <p:txBody>
          <a:bodyPr/>
          <a:lstStyle/>
          <a:p>
            <a:fld id="{8C0AF0A1-378B-0149-851B-8EEECC06DFCF}" type="slidenum">
              <a:rPr lang="en-US" smtClean="0"/>
              <a:t>‹#›</a:t>
            </a:fld>
            <a:endParaRPr lang="en-US"/>
          </a:p>
        </p:txBody>
      </p:sp>
    </p:spTree>
    <p:extLst>
      <p:ext uri="{BB962C8B-B14F-4D97-AF65-F5344CB8AC3E}">
        <p14:creationId xmlns:p14="http://schemas.microsoft.com/office/powerpoint/2010/main" val="3107209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FCEEB-76BC-0849-989E-6E4C268484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6EE67A-8564-3441-B8E7-3502FE83BB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152F988-E066-0341-B6A9-A5CFBFDEC63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82B863-3DB0-C844-98BA-1E8BD7E7A7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1258EDC-D262-EE40-A516-5504B1462C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0CB875-DE23-3F46-9973-B9E4347D71A4}"/>
              </a:ext>
            </a:extLst>
          </p:cNvPr>
          <p:cNvSpPr>
            <a:spLocks noGrp="1"/>
          </p:cNvSpPr>
          <p:nvPr>
            <p:ph type="dt" sz="half" idx="10"/>
          </p:nvPr>
        </p:nvSpPr>
        <p:spPr/>
        <p:txBody>
          <a:bodyPr/>
          <a:lstStyle/>
          <a:p>
            <a:fld id="{218A6C8F-F1A3-5C49-8B25-0E84BC1AC687}" type="datetime1">
              <a:rPr lang="en-US" smtClean="0"/>
              <a:t>6/29/20</a:t>
            </a:fld>
            <a:endParaRPr lang="en-US"/>
          </a:p>
        </p:txBody>
      </p:sp>
      <p:sp>
        <p:nvSpPr>
          <p:cNvPr id="8" name="Footer Placeholder 7">
            <a:extLst>
              <a:ext uri="{FF2B5EF4-FFF2-40B4-BE49-F238E27FC236}">
                <a16:creationId xmlns:a16="http://schemas.microsoft.com/office/drawing/2014/main" id="{230FDEAD-1AB3-DC45-8021-4EFF6D8EA9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E99ADF-A611-104A-A8CC-7523F48D8531}"/>
              </a:ext>
            </a:extLst>
          </p:cNvPr>
          <p:cNvSpPr>
            <a:spLocks noGrp="1"/>
          </p:cNvSpPr>
          <p:nvPr>
            <p:ph type="sldNum" sz="quarter" idx="12"/>
          </p:nvPr>
        </p:nvSpPr>
        <p:spPr/>
        <p:txBody>
          <a:bodyPr/>
          <a:lstStyle/>
          <a:p>
            <a:fld id="{8C0AF0A1-378B-0149-851B-8EEECC06DFCF}" type="slidenum">
              <a:rPr lang="en-US" smtClean="0"/>
              <a:t>‹#›</a:t>
            </a:fld>
            <a:endParaRPr lang="en-US"/>
          </a:p>
        </p:txBody>
      </p:sp>
    </p:spTree>
    <p:extLst>
      <p:ext uri="{BB962C8B-B14F-4D97-AF65-F5344CB8AC3E}">
        <p14:creationId xmlns:p14="http://schemas.microsoft.com/office/powerpoint/2010/main" val="1270996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968B5-0972-8F4D-AF14-4AFE053DBE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11D8B4-6F0B-BE42-97B1-EF0C0CA344A7}"/>
              </a:ext>
            </a:extLst>
          </p:cNvPr>
          <p:cNvSpPr>
            <a:spLocks noGrp="1"/>
          </p:cNvSpPr>
          <p:nvPr>
            <p:ph type="dt" sz="half" idx="10"/>
          </p:nvPr>
        </p:nvSpPr>
        <p:spPr/>
        <p:txBody>
          <a:bodyPr/>
          <a:lstStyle/>
          <a:p>
            <a:fld id="{60C5088C-34CD-2F47-B7F9-A626223AF386}" type="datetime1">
              <a:rPr lang="en-US" smtClean="0"/>
              <a:t>6/29/20</a:t>
            </a:fld>
            <a:endParaRPr lang="en-US"/>
          </a:p>
        </p:txBody>
      </p:sp>
      <p:sp>
        <p:nvSpPr>
          <p:cNvPr id="4" name="Footer Placeholder 3">
            <a:extLst>
              <a:ext uri="{FF2B5EF4-FFF2-40B4-BE49-F238E27FC236}">
                <a16:creationId xmlns:a16="http://schemas.microsoft.com/office/drawing/2014/main" id="{F63BDEAA-DC03-D043-ACF9-FDE43C4E02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E828B6-32F3-D941-9BAE-00666AADE9E3}"/>
              </a:ext>
            </a:extLst>
          </p:cNvPr>
          <p:cNvSpPr>
            <a:spLocks noGrp="1"/>
          </p:cNvSpPr>
          <p:nvPr>
            <p:ph type="sldNum" sz="quarter" idx="12"/>
          </p:nvPr>
        </p:nvSpPr>
        <p:spPr/>
        <p:txBody>
          <a:bodyPr/>
          <a:lstStyle/>
          <a:p>
            <a:fld id="{8C0AF0A1-378B-0149-851B-8EEECC06DFCF}" type="slidenum">
              <a:rPr lang="en-US" smtClean="0"/>
              <a:t>‹#›</a:t>
            </a:fld>
            <a:endParaRPr lang="en-US"/>
          </a:p>
        </p:txBody>
      </p:sp>
    </p:spTree>
    <p:extLst>
      <p:ext uri="{BB962C8B-B14F-4D97-AF65-F5344CB8AC3E}">
        <p14:creationId xmlns:p14="http://schemas.microsoft.com/office/powerpoint/2010/main" val="2337665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3DD74-1F96-CF40-8D4B-8E931A488831}"/>
              </a:ext>
            </a:extLst>
          </p:cNvPr>
          <p:cNvSpPr>
            <a:spLocks noGrp="1"/>
          </p:cNvSpPr>
          <p:nvPr>
            <p:ph type="dt" sz="half" idx="10"/>
          </p:nvPr>
        </p:nvSpPr>
        <p:spPr/>
        <p:txBody>
          <a:bodyPr/>
          <a:lstStyle/>
          <a:p>
            <a:fld id="{F58B6EAD-E598-6C45-A696-D75BABB8CD10}" type="datetime1">
              <a:rPr lang="en-US" smtClean="0"/>
              <a:t>6/29/20</a:t>
            </a:fld>
            <a:endParaRPr lang="en-US"/>
          </a:p>
        </p:txBody>
      </p:sp>
      <p:sp>
        <p:nvSpPr>
          <p:cNvPr id="3" name="Footer Placeholder 2">
            <a:extLst>
              <a:ext uri="{FF2B5EF4-FFF2-40B4-BE49-F238E27FC236}">
                <a16:creationId xmlns:a16="http://schemas.microsoft.com/office/drawing/2014/main" id="{CB289166-95C9-2047-A804-690319418E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0D935F-2DFD-D54D-A78D-14FC39402223}"/>
              </a:ext>
            </a:extLst>
          </p:cNvPr>
          <p:cNvSpPr>
            <a:spLocks noGrp="1"/>
          </p:cNvSpPr>
          <p:nvPr>
            <p:ph type="sldNum" sz="quarter" idx="12"/>
          </p:nvPr>
        </p:nvSpPr>
        <p:spPr/>
        <p:txBody>
          <a:bodyPr/>
          <a:lstStyle/>
          <a:p>
            <a:fld id="{8C0AF0A1-378B-0149-851B-8EEECC06DFCF}" type="slidenum">
              <a:rPr lang="en-US" smtClean="0"/>
              <a:t>‹#›</a:t>
            </a:fld>
            <a:endParaRPr lang="en-US"/>
          </a:p>
        </p:txBody>
      </p:sp>
    </p:spTree>
    <p:extLst>
      <p:ext uri="{BB962C8B-B14F-4D97-AF65-F5344CB8AC3E}">
        <p14:creationId xmlns:p14="http://schemas.microsoft.com/office/powerpoint/2010/main" val="3878806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FF0A0-7417-6143-8A73-05DB968A9D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70E3C6-3EB9-0440-A1F9-940F72E82D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F44CDE-4014-BF45-8306-13AB6471A9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8278F7-B28A-E044-944B-AF21634B1F1C}"/>
              </a:ext>
            </a:extLst>
          </p:cNvPr>
          <p:cNvSpPr>
            <a:spLocks noGrp="1"/>
          </p:cNvSpPr>
          <p:nvPr>
            <p:ph type="dt" sz="half" idx="10"/>
          </p:nvPr>
        </p:nvSpPr>
        <p:spPr/>
        <p:txBody>
          <a:bodyPr/>
          <a:lstStyle/>
          <a:p>
            <a:fld id="{27740EC7-9EE8-5C4C-9F1D-59C3693C61E5}" type="datetime1">
              <a:rPr lang="en-US" smtClean="0"/>
              <a:t>6/29/20</a:t>
            </a:fld>
            <a:endParaRPr lang="en-US"/>
          </a:p>
        </p:txBody>
      </p:sp>
      <p:sp>
        <p:nvSpPr>
          <p:cNvPr id="6" name="Footer Placeholder 5">
            <a:extLst>
              <a:ext uri="{FF2B5EF4-FFF2-40B4-BE49-F238E27FC236}">
                <a16:creationId xmlns:a16="http://schemas.microsoft.com/office/drawing/2014/main" id="{2655CB59-4E8C-4D46-8099-4B7DD5DFC1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34960F-5EAF-B944-A656-EF60DD737DFE}"/>
              </a:ext>
            </a:extLst>
          </p:cNvPr>
          <p:cNvSpPr>
            <a:spLocks noGrp="1"/>
          </p:cNvSpPr>
          <p:nvPr>
            <p:ph type="sldNum" sz="quarter" idx="12"/>
          </p:nvPr>
        </p:nvSpPr>
        <p:spPr/>
        <p:txBody>
          <a:bodyPr/>
          <a:lstStyle/>
          <a:p>
            <a:fld id="{8C0AF0A1-378B-0149-851B-8EEECC06DFCF}" type="slidenum">
              <a:rPr lang="en-US" smtClean="0"/>
              <a:t>‹#›</a:t>
            </a:fld>
            <a:endParaRPr lang="en-US"/>
          </a:p>
        </p:txBody>
      </p:sp>
    </p:spTree>
    <p:extLst>
      <p:ext uri="{BB962C8B-B14F-4D97-AF65-F5344CB8AC3E}">
        <p14:creationId xmlns:p14="http://schemas.microsoft.com/office/powerpoint/2010/main" val="2263377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C512D-CE92-0442-87D3-25952F3765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AC480C-89EE-6643-BA6E-7822CC85A9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58F16A-38D1-4145-BD68-27E6C4BB5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E7B38B-D707-174A-A2C0-93CCDC660A2F}"/>
              </a:ext>
            </a:extLst>
          </p:cNvPr>
          <p:cNvSpPr>
            <a:spLocks noGrp="1"/>
          </p:cNvSpPr>
          <p:nvPr>
            <p:ph type="dt" sz="half" idx="10"/>
          </p:nvPr>
        </p:nvSpPr>
        <p:spPr/>
        <p:txBody>
          <a:bodyPr/>
          <a:lstStyle/>
          <a:p>
            <a:fld id="{F2AA0AEF-6A51-FD4C-8E19-56B7F48748E0}" type="datetime1">
              <a:rPr lang="en-US" smtClean="0"/>
              <a:t>6/29/20</a:t>
            </a:fld>
            <a:endParaRPr lang="en-US"/>
          </a:p>
        </p:txBody>
      </p:sp>
      <p:sp>
        <p:nvSpPr>
          <p:cNvPr id="6" name="Footer Placeholder 5">
            <a:extLst>
              <a:ext uri="{FF2B5EF4-FFF2-40B4-BE49-F238E27FC236}">
                <a16:creationId xmlns:a16="http://schemas.microsoft.com/office/drawing/2014/main" id="{DA1D2628-A1D5-254D-9669-6EE37C2C2D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6C3A33-3CEE-7641-A691-68DA514456E9}"/>
              </a:ext>
            </a:extLst>
          </p:cNvPr>
          <p:cNvSpPr>
            <a:spLocks noGrp="1"/>
          </p:cNvSpPr>
          <p:nvPr>
            <p:ph type="sldNum" sz="quarter" idx="12"/>
          </p:nvPr>
        </p:nvSpPr>
        <p:spPr/>
        <p:txBody>
          <a:bodyPr/>
          <a:lstStyle/>
          <a:p>
            <a:fld id="{8C0AF0A1-378B-0149-851B-8EEECC06DFCF}" type="slidenum">
              <a:rPr lang="en-US" smtClean="0"/>
              <a:t>‹#›</a:t>
            </a:fld>
            <a:endParaRPr lang="en-US"/>
          </a:p>
        </p:txBody>
      </p:sp>
    </p:spTree>
    <p:extLst>
      <p:ext uri="{BB962C8B-B14F-4D97-AF65-F5344CB8AC3E}">
        <p14:creationId xmlns:p14="http://schemas.microsoft.com/office/powerpoint/2010/main" val="4223516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BC72A2-FDEC-BF4D-9290-0CF60BCFFB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F68A39-74BF-CB48-A180-0A43D9B3B8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142E5F-E59F-1B41-A1E6-B0CB4E3EF9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35DA10-7FE3-564B-8FC1-24BC9FFF82BB}" type="datetime1">
              <a:rPr lang="en-US" smtClean="0"/>
              <a:t>6/29/20</a:t>
            </a:fld>
            <a:endParaRPr lang="en-US"/>
          </a:p>
        </p:txBody>
      </p:sp>
      <p:sp>
        <p:nvSpPr>
          <p:cNvPr id="5" name="Footer Placeholder 4">
            <a:extLst>
              <a:ext uri="{FF2B5EF4-FFF2-40B4-BE49-F238E27FC236}">
                <a16:creationId xmlns:a16="http://schemas.microsoft.com/office/drawing/2014/main" id="{26560239-69AC-A044-B992-8E00DC2F79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7B15C3-F6D4-2B42-88CB-67AD438252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0AF0A1-378B-0149-851B-8EEECC06DFCF}" type="slidenum">
              <a:rPr lang="en-US" smtClean="0"/>
              <a:t>‹#›</a:t>
            </a:fld>
            <a:endParaRPr lang="en-US"/>
          </a:p>
        </p:txBody>
      </p:sp>
    </p:spTree>
    <p:extLst>
      <p:ext uri="{BB962C8B-B14F-4D97-AF65-F5344CB8AC3E}">
        <p14:creationId xmlns:p14="http://schemas.microsoft.com/office/powerpoint/2010/main" val="3133968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scikit-learn.org/stable/modules/naive_bayes.html#multinomial-naive-bayes"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monmouth.edu/polling-institute/reports/monmouthpoll_us_050520/" TargetMode="External"/><Relationship Id="rId4" Type="http://schemas.openxmlformats.org/officeDocument/2006/relationships/hyperlink" Target="https://www.surveymonkey.com/curiosity/fortune-poll-reopening-economy/"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3.emf"/><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DE4C27B6-DB04-4891-AF97-BA1671B17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DC8D99F-6749-2142-936C-EF9969C84C0F}"/>
              </a:ext>
            </a:extLst>
          </p:cNvPr>
          <p:cNvPicPr>
            <a:picLocks noChangeAspect="1"/>
          </p:cNvPicPr>
          <p:nvPr/>
        </p:nvPicPr>
        <p:blipFill rotWithShape="1">
          <a:blip r:embed="rId2"/>
          <a:srcRect t="651" r="-1" b="276"/>
          <a:stretch/>
        </p:blipFill>
        <p:spPr>
          <a:xfrm>
            <a:off x="606719" y="5194"/>
            <a:ext cx="11585281" cy="6857999"/>
          </a:xfrm>
          <a:prstGeom prst="rect">
            <a:avLst/>
          </a:prstGeom>
        </p:spPr>
      </p:pic>
      <p:sp>
        <p:nvSpPr>
          <p:cNvPr id="96" name="Rectangle 95">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a:off x="928362" y="999451"/>
            <a:ext cx="3953501" cy="2192940"/>
          </a:xfrm>
          <a:prstGeom prst="rect">
            <a:avLst/>
          </a:prstGeom>
        </p:spPr>
        <p:txBody>
          <a:bodyPr vert="horz" lIns="91440" tIns="45720" rIns="91440" bIns="45720" rtlCol="0" anchor="b">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90000"/>
              </a:lnSpc>
              <a:spcBef>
                <a:spcPct val="0"/>
              </a:spcBef>
              <a:spcAft>
                <a:spcPts val="600"/>
              </a:spcAft>
            </a:pPr>
            <a:endParaRPr lang="en-US" sz="5600" dirty="0">
              <a:solidFill>
                <a:schemeClr val="bg1"/>
              </a:solidFill>
              <a:latin typeface="+mj-lt"/>
              <a:ea typeface="+mj-ea"/>
              <a:cs typeface="+mj-cs"/>
            </a:endParaRPr>
          </a:p>
          <a:p>
            <a:pPr algn="l">
              <a:lnSpc>
                <a:spcPct val="90000"/>
              </a:lnSpc>
              <a:spcBef>
                <a:spcPct val="0"/>
              </a:spcBef>
              <a:spcAft>
                <a:spcPts val="600"/>
              </a:spcAft>
            </a:pPr>
            <a:r>
              <a:rPr lang="en-US" sz="4200" dirty="0">
                <a:solidFill>
                  <a:schemeClr val="bg1"/>
                </a:solidFill>
                <a:latin typeface="Arial" panose="020B0604020202020204" pitchFamily="34" charset="0"/>
                <a:ea typeface="+mj-ea"/>
                <a:cs typeface="Arial" panose="020B0604020202020204" pitchFamily="34" charset="0"/>
              </a:rPr>
              <a:t>Reopen</a:t>
            </a:r>
            <a:r>
              <a:rPr lang="en-US" altLang="zh-CN" sz="4200" dirty="0">
                <a:solidFill>
                  <a:schemeClr val="bg1"/>
                </a:solidFill>
                <a:latin typeface="Arial" panose="020B0604020202020204" pitchFamily="34" charset="0"/>
                <a:ea typeface="+mj-ea"/>
                <a:cs typeface="Arial" panose="020B0604020202020204" pitchFamily="34" charset="0"/>
              </a:rPr>
              <a:t> Perception</a:t>
            </a:r>
            <a:endParaRPr lang="en-US" sz="4200" dirty="0">
              <a:solidFill>
                <a:schemeClr val="bg1"/>
              </a:solidFill>
              <a:latin typeface="Arial" panose="020B0604020202020204" pitchFamily="34" charset="0"/>
              <a:ea typeface="+mj-ea"/>
              <a:cs typeface="Arial" panose="020B0604020202020204" pitchFamily="34" charset="0"/>
            </a:endParaRPr>
          </a:p>
        </p:txBody>
      </p:sp>
      <p:sp>
        <p:nvSpPr>
          <p:cNvPr id="98" name="Rectangle 97">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5E0EAE70-C355-42D1-BF00-CA8A17A742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01" name="Rectangle 64">
              <a:extLst>
                <a:ext uri="{FF2B5EF4-FFF2-40B4-BE49-F238E27FC236}">
                  <a16:creationId xmlns:a16="http://schemas.microsoft.com/office/drawing/2014/main" id="{E6E58C95-A3F9-4C87-B9A5-32A7A75D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66">
              <a:extLst>
                <a:ext uri="{FF2B5EF4-FFF2-40B4-BE49-F238E27FC236}">
                  <a16:creationId xmlns:a16="http://schemas.microsoft.com/office/drawing/2014/main" id="{7B08CDDF-E602-4C1B-A248-A43292EB5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64">
              <a:extLst>
                <a:ext uri="{FF2B5EF4-FFF2-40B4-BE49-F238E27FC236}">
                  <a16:creationId xmlns:a16="http://schemas.microsoft.com/office/drawing/2014/main" id="{6298B977-8F47-48C6-8454-11EF9478E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66">
              <a:extLst>
                <a:ext uri="{FF2B5EF4-FFF2-40B4-BE49-F238E27FC236}">
                  <a16:creationId xmlns:a16="http://schemas.microsoft.com/office/drawing/2014/main" id="{06A6FB8E-FB47-44B7-810F-B88B4CCA0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64">
              <a:extLst>
                <a:ext uri="{FF2B5EF4-FFF2-40B4-BE49-F238E27FC236}">
                  <a16:creationId xmlns:a16="http://schemas.microsoft.com/office/drawing/2014/main" id="{818DB8DB-4D04-42C0-BE68-842A9F29A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66">
              <a:extLst>
                <a:ext uri="{FF2B5EF4-FFF2-40B4-BE49-F238E27FC236}">
                  <a16:creationId xmlns:a16="http://schemas.microsoft.com/office/drawing/2014/main" id="{DBCFEA99-52A4-4E8E-B9C9-3D39B0E32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64">
              <a:extLst>
                <a:ext uri="{FF2B5EF4-FFF2-40B4-BE49-F238E27FC236}">
                  <a16:creationId xmlns:a16="http://schemas.microsoft.com/office/drawing/2014/main" id="{A6C0BB10-7324-4D11-A497-57A85CDB6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66">
              <a:extLst>
                <a:ext uri="{FF2B5EF4-FFF2-40B4-BE49-F238E27FC236}">
                  <a16:creationId xmlns:a16="http://schemas.microsoft.com/office/drawing/2014/main" id="{D7440F2E-8192-4FDF-AE8F-2833B7F40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64">
              <a:extLst>
                <a:ext uri="{FF2B5EF4-FFF2-40B4-BE49-F238E27FC236}">
                  <a16:creationId xmlns:a16="http://schemas.microsoft.com/office/drawing/2014/main" id="{B9F7DA6A-1872-4697-A567-20A0115A0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66">
              <a:extLst>
                <a:ext uri="{FF2B5EF4-FFF2-40B4-BE49-F238E27FC236}">
                  <a16:creationId xmlns:a16="http://schemas.microsoft.com/office/drawing/2014/main" id="{98BC1544-07ED-411D-880C-58CB11491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64">
              <a:extLst>
                <a:ext uri="{FF2B5EF4-FFF2-40B4-BE49-F238E27FC236}">
                  <a16:creationId xmlns:a16="http://schemas.microsoft.com/office/drawing/2014/main" id="{BA70D948-9946-455F-8155-D274F01DA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66">
              <a:extLst>
                <a:ext uri="{FF2B5EF4-FFF2-40B4-BE49-F238E27FC236}">
                  <a16:creationId xmlns:a16="http://schemas.microsoft.com/office/drawing/2014/main" id="{807FCDBA-F7E3-4836-8253-15D212128F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64">
              <a:extLst>
                <a:ext uri="{FF2B5EF4-FFF2-40B4-BE49-F238E27FC236}">
                  <a16:creationId xmlns:a16="http://schemas.microsoft.com/office/drawing/2014/main" id="{D6A9BF83-5C67-44B0-883C-82BCAA192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66">
              <a:extLst>
                <a:ext uri="{FF2B5EF4-FFF2-40B4-BE49-F238E27FC236}">
                  <a16:creationId xmlns:a16="http://schemas.microsoft.com/office/drawing/2014/main" id="{94BA7F92-7961-489E-83BD-5518EB1E9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64">
              <a:extLst>
                <a:ext uri="{FF2B5EF4-FFF2-40B4-BE49-F238E27FC236}">
                  <a16:creationId xmlns:a16="http://schemas.microsoft.com/office/drawing/2014/main" id="{56ADE108-5AE8-4ACF-88B9-28A0B125B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6">
              <a:extLst>
                <a:ext uri="{FF2B5EF4-FFF2-40B4-BE49-F238E27FC236}">
                  <a16:creationId xmlns:a16="http://schemas.microsoft.com/office/drawing/2014/main" id="{75B2D25F-B666-4F19-816A-24456EAF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64">
              <a:extLst>
                <a:ext uri="{FF2B5EF4-FFF2-40B4-BE49-F238E27FC236}">
                  <a16:creationId xmlns:a16="http://schemas.microsoft.com/office/drawing/2014/main" id="{A7D581F0-987F-45C5-A849-CC1B41222F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66">
              <a:extLst>
                <a:ext uri="{FF2B5EF4-FFF2-40B4-BE49-F238E27FC236}">
                  <a16:creationId xmlns:a16="http://schemas.microsoft.com/office/drawing/2014/main" id="{F388E533-92C3-428E-B078-81D6E1F2D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64">
              <a:extLst>
                <a:ext uri="{FF2B5EF4-FFF2-40B4-BE49-F238E27FC236}">
                  <a16:creationId xmlns:a16="http://schemas.microsoft.com/office/drawing/2014/main" id="{C68AEED3-AAB1-48A9-8FC3-C68AE6675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66">
              <a:extLst>
                <a:ext uri="{FF2B5EF4-FFF2-40B4-BE49-F238E27FC236}">
                  <a16:creationId xmlns:a16="http://schemas.microsoft.com/office/drawing/2014/main" id="{0A6CA6BC-FFA6-4C34-B200-6F61EE173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 name="Rectangle 12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E3C4B83-3455-A74A-97B5-6D9C915367E6}"/>
              </a:ext>
            </a:extLst>
          </p:cNvPr>
          <p:cNvSpPr txBox="1"/>
          <p:nvPr/>
        </p:nvSpPr>
        <p:spPr>
          <a:xfrm>
            <a:off x="928362" y="3541119"/>
            <a:ext cx="4256533" cy="646331"/>
          </a:xfrm>
          <a:prstGeom prst="rect">
            <a:avLst/>
          </a:prstGeom>
          <a:noFill/>
        </p:spPr>
        <p:txBody>
          <a:bodyPr wrap="square" rtlCol="0">
            <a:spAutoFit/>
          </a:bodyPr>
          <a:lstStyle/>
          <a:p>
            <a:pPr>
              <a:spcAft>
                <a:spcPts val="600"/>
              </a:spcAft>
            </a:pPr>
            <a:r>
              <a:rPr lang="en-US" dirty="0">
                <a:solidFill>
                  <a:schemeClr val="bg1"/>
                </a:solidFill>
                <a:latin typeface="Arial" panose="020B0604020202020204" pitchFamily="34" charset="0"/>
                <a:ea typeface="Arial Unicode MS" panose="020B0604020202020204" pitchFamily="34" charset="-128"/>
                <a:cs typeface="Arial" panose="020B0604020202020204" pitchFamily="34" charset="0"/>
              </a:rPr>
              <a:t>Lingyao Li, </a:t>
            </a:r>
            <a:r>
              <a:rPr lang="en-US" dirty="0">
                <a:solidFill>
                  <a:schemeClr val="bg1"/>
                </a:solidFill>
                <a:latin typeface="Arial" panose="020B0604020202020204" pitchFamily="34" charset="0"/>
                <a:cs typeface="Arial" panose="020B0604020202020204" pitchFamily="34" charset="0"/>
              </a:rPr>
              <a:t>Abdolmajid Erfani, Yu Wang, </a:t>
            </a:r>
            <a:r>
              <a:rPr lang="en-US" dirty="0" err="1">
                <a:solidFill>
                  <a:schemeClr val="bg1"/>
                </a:solidFill>
                <a:latin typeface="Arial" panose="020B0604020202020204" pitchFamily="34" charset="0"/>
                <a:cs typeface="Arial" panose="020B0604020202020204" pitchFamily="34" charset="0"/>
              </a:rPr>
              <a:t>Qingbin</a:t>
            </a:r>
            <a:r>
              <a:rPr lang="en-US" dirty="0">
                <a:solidFill>
                  <a:schemeClr val="bg1"/>
                </a:solidFill>
                <a:latin typeface="Arial" panose="020B0604020202020204" pitchFamily="34" charset="0"/>
                <a:cs typeface="Arial" panose="020B0604020202020204" pitchFamily="34" charset="0"/>
              </a:rPr>
              <a:t> Cui, and Gregory </a:t>
            </a:r>
            <a:r>
              <a:rPr lang="en-US" dirty="0" err="1">
                <a:solidFill>
                  <a:schemeClr val="bg1"/>
                </a:solidFill>
                <a:latin typeface="Arial" panose="020B0604020202020204" pitchFamily="34" charset="0"/>
                <a:cs typeface="Arial" panose="020B0604020202020204" pitchFamily="34" charset="0"/>
              </a:rPr>
              <a:t>Baecher</a:t>
            </a:r>
            <a:endParaRPr lang="en-US" dirty="0">
              <a:solidFill>
                <a:schemeClr val="bg1"/>
              </a:solidFill>
              <a:latin typeface="Arial" panose="020B0604020202020204" pitchFamily="34" charset="0"/>
              <a:ea typeface="Arial Unicode MS" panose="020B0604020202020204" pitchFamily="34" charset="-128"/>
              <a:cs typeface="Arial" panose="020B0604020202020204" pitchFamily="34" charset="0"/>
            </a:endParaRPr>
          </a:p>
        </p:txBody>
      </p:sp>
      <p:sp>
        <p:nvSpPr>
          <p:cNvPr id="4" name="TextBox 3">
            <a:extLst>
              <a:ext uri="{FF2B5EF4-FFF2-40B4-BE49-F238E27FC236}">
                <a16:creationId xmlns:a16="http://schemas.microsoft.com/office/drawing/2014/main" id="{4942F10B-580F-BA4D-A6F1-33D2E8D64DFB}"/>
              </a:ext>
            </a:extLst>
          </p:cNvPr>
          <p:cNvSpPr txBox="1"/>
          <p:nvPr/>
        </p:nvSpPr>
        <p:spPr>
          <a:xfrm>
            <a:off x="2964264" y="944545"/>
            <a:ext cx="184731" cy="369332"/>
          </a:xfrm>
          <a:prstGeom prst="rect">
            <a:avLst/>
          </a:prstGeom>
          <a:noFill/>
        </p:spPr>
        <p:txBody>
          <a:bodyPr wrap="none" rtlCol="0">
            <a:spAutoFit/>
          </a:bodyPr>
          <a:lstStyle/>
          <a:p>
            <a:endParaRPr lang="en-US" dirty="0"/>
          </a:p>
        </p:txBody>
      </p:sp>
      <p:sp>
        <p:nvSpPr>
          <p:cNvPr id="18" name="TextBox 17">
            <a:extLst>
              <a:ext uri="{FF2B5EF4-FFF2-40B4-BE49-F238E27FC236}">
                <a16:creationId xmlns:a16="http://schemas.microsoft.com/office/drawing/2014/main" id="{5449F370-706C-C440-A61B-4829F5623175}"/>
              </a:ext>
            </a:extLst>
          </p:cNvPr>
          <p:cNvSpPr txBox="1"/>
          <p:nvPr/>
        </p:nvSpPr>
        <p:spPr>
          <a:xfrm>
            <a:off x="1085222" y="693336"/>
            <a:ext cx="184731" cy="369332"/>
          </a:xfrm>
          <a:prstGeom prst="rect">
            <a:avLst/>
          </a:prstGeom>
          <a:noFill/>
        </p:spPr>
        <p:txBody>
          <a:bodyPr wrap="none" rtlCol="0">
            <a:spAutoFit/>
          </a:bodyPr>
          <a:lstStyle/>
          <a:p>
            <a:endParaRPr lang="en-US" dirty="0"/>
          </a:p>
        </p:txBody>
      </p:sp>
      <p:cxnSp>
        <p:nvCxnSpPr>
          <p:cNvPr id="6" name="Straight Connector 5">
            <a:extLst>
              <a:ext uri="{FF2B5EF4-FFF2-40B4-BE49-F238E27FC236}">
                <a16:creationId xmlns:a16="http://schemas.microsoft.com/office/drawing/2014/main" id="{2D8562D2-699C-1843-8262-EDE6F1CBC390}"/>
              </a:ext>
            </a:extLst>
          </p:cNvPr>
          <p:cNvCxnSpPr/>
          <p:nvPr/>
        </p:nvCxnSpPr>
        <p:spPr>
          <a:xfrm>
            <a:off x="1001754" y="3408740"/>
            <a:ext cx="40233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55547"/>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10</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2648482" cy="461665"/>
          </a:xfrm>
          <a:prstGeom prst="rect">
            <a:avLst/>
          </a:prstGeom>
        </p:spPr>
        <p:txBody>
          <a:bodyPr wrap="none">
            <a:spAutoFit/>
          </a:bodyPr>
          <a:lstStyle/>
          <a:p>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Text Vectorization</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 name="TextBox 5">
            <a:extLst>
              <a:ext uri="{FF2B5EF4-FFF2-40B4-BE49-F238E27FC236}">
                <a16:creationId xmlns:a16="http://schemas.microsoft.com/office/drawing/2014/main" id="{2D40A138-F52A-5D4F-8AB0-47CCF04D2D59}"/>
              </a:ext>
            </a:extLst>
          </p:cNvPr>
          <p:cNvSpPr txBox="1"/>
          <p:nvPr/>
        </p:nvSpPr>
        <p:spPr>
          <a:xfrm>
            <a:off x="1801368" y="1325880"/>
            <a:ext cx="9272016"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Term Frequency and Inverse Document Frequency </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5ECFC85-9E60-A647-90DF-A30E9B1EA790}"/>
                  </a:ext>
                </a:extLst>
              </p:cNvPr>
              <p:cNvSpPr/>
              <p:nvPr/>
            </p:nvSpPr>
            <p:spPr>
              <a:xfrm>
                <a:off x="3675440" y="1888899"/>
                <a:ext cx="4625048" cy="657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a:latin typeface="Cambria Math" panose="02040503050406030204" pitchFamily="18" charset="0"/>
                            </a:rPr>
                          </m:ctrlPr>
                        </m:dPr>
                        <m:e>
                          <m:r>
                            <a:rPr lang="en-US" i="1">
                              <a:latin typeface="Cambria Math" panose="02040503050406030204" pitchFamily="18" charset="0"/>
                            </a:rPr>
                            <m:t>𝑤</m:t>
                          </m:r>
                          <m:r>
                            <a:rPr lang="en-US" i="0">
                              <a:latin typeface="Cambria Math" panose="02040503050406030204" pitchFamily="18" charset="0"/>
                            </a:rPr>
                            <m:t>(</m:t>
                          </m:r>
                          <m:r>
                            <a:rPr lang="en-US" i="1">
                              <a:latin typeface="Cambria Math" panose="02040503050406030204" pitchFamily="18" charset="0"/>
                            </a:rPr>
                            <m:t>𝑡</m:t>
                          </m:r>
                          <m:r>
                            <a:rPr lang="en-US" i="0">
                              <a:latin typeface="Cambria Math" panose="02040503050406030204" pitchFamily="18" charset="0"/>
                            </a:rPr>
                            <m:t>,</m:t>
                          </m:r>
                          <m:r>
                            <a:rPr lang="en-US" i="1">
                              <a:latin typeface="Cambria Math" panose="02040503050406030204" pitchFamily="18" charset="0"/>
                            </a:rPr>
                            <m:t>𝑑</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𝑡𝑓</m:t>
                              </m:r>
                              <m:d>
                                <m:dPr>
                                  <m:ctrlPr>
                                    <a:rPr lang="en-US" i="1">
                                      <a:latin typeface="Cambria Math" panose="02040503050406030204" pitchFamily="18" charset="0"/>
                                    </a:rPr>
                                  </m:ctrlPr>
                                </m:dPr>
                                <m:e>
                                  <m:r>
                                    <a:rPr lang="en-US" i="1">
                                      <a:latin typeface="Cambria Math" panose="02040503050406030204" pitchFamily="18" charset="0"/>
                                    </a:rPr>
                                    <m:t>𝑡</m:t>
                                  </m:r>
                                  <m:r>
                                    <a:rPr lang="en-US" i="0">
                                      <a:latin typeface="Cambria Math" panose="02040503050406030204" pitchFamily="18" charset="0"/>
                                    </a:rPr>
                                    <m:t>,</m:t>
                                  </m:r>
                                  <m:r>
                                    <a:rPr lang="en-US" i="1">
                                      <a:latin typeface="Cambria Math" panose="02040503050406030204" pitchFamily="18" charset="0"/>
                                    </a:rPr>
                                    <m:t>𝑑</m:t>
                                  </m:r>
                                </m:e>
                              </m:d>
                              <m:r>
                                <a:rPr lang="en-US" i="0">
                                  <a:latin typeface="Cambria Math" panose="02040503050406030204" pitchFamily="18" charset="0"/>
                                </a:rPr>
                                <m:t>∙</m:t>
                              </m:r>
                              <m:r>
                                <a:rPr lang="en-US" i="1">
                                  <a:latin typeface="Cambria Math" panose="02040503050406030204" pitchFamily="18" charset="0"/>
                                </a:rPr>
                                <m:t>𝑖𝑑𝑓</m:t>
                              </m:r>
                              <m:d>
                                <m:dPr>
                                  <m:ctrlPr>
                                    <a:rPr lang="en-US" i="1">
                                      <a:latin typeface="Cambria Math" panose="02040503050406030204" pitchFamily="18" charset="0"/>
                                    </a:rPr>
                                  </m:ctrlPr>
                                </m:dPr>
                                <m:e>
                                  <m:r>
                                    <a:rPr lang="en-US" i="1">
                                      <a:latin typeface="Cambria Math" panose="02040503050406030204" pitchFamily="18" charset="0"/>
                                    </a:rPr>
                                    <m:t>𝑡</m:t>
                                  </m:r>
                                  <m:r>
                                    <a:rPr lang="en-US" i="0">
                                      <a:latin typeface="Cambria Math" panose="02040503050406030204" pitchFamily="18" charset="0"/>
                                    </a:rPr>
                                    <m:t>,</m:t>
                                  </m:r>
                                  <m:r>
                                    <a:rPr lang="en-US" i="1">
                                      <a:latin typeface="Cambria Math" panose="02040503050406030204" pitchFamily="18" charset="0"/>
                                    </a:rPr>
                                    <m:t>𝐷</m:t>
                                  </m:r>
                                </m:e>
                              </m:d>
                              <m:r>
                                <a:rPr lang="en-US" i="0">
                                  <a:latin typeface="Cambria Math" panose="02040503050406030204" pitchFamily="18" charset="0"/>
                                </a:rPr>
                                <m:t>=</m:t>
                              </m:r>
                              <m:r>
                                <a:rPr lang="en-US" i="1">
                                  <a:latin typeface="Cambria Math" panose="02040503050406030204" pitchFamily="18" charset="0"/>
                                </a:rPr>
                                <m:t>𝑓</m:t>
                              </m:r>
                            </m:e>
                            <m:sub>
                              <m:r>
                                <a:rPr lang="en-US" i="1">
                                  <a:latin typeface="Cambria Math" panose="02040503050406030204" pitchFamily="18" charset="0"/>
                                </a:rPr>
                                <m:t>𝑡</m:t>
                              </m:r>
                              <m:r>
                                <a:rPr lang="en-US" i="0">
                                  <a:latin typeface="Cambria Math" panose="02040503050406030204" pitchFamily="18" charset="0"/>
                                </a:rPr>
                                <m:t>,</m:t>
                              </m:r>
                              <m:r>
                                <a:rPr lang="en-US" i="1">
                                  <a:latin typeface="Cambria Math" panose="02040503050406030204" pitchFamily="18" charset="0"/>
                                </a:rPr>
                                <m:t>𝑑</m:t>
                              </m:r>
                            </m:sub>
                          </m:sSub>
                          <m:r>
                            <a:rPr lang="en-US" i="0">
                              <a:latin typeface="Cambria Math" panose="02040503050406030204" pitchFamily="18" charset="0"/>
                            </a:rPr>
                            <m:t>∙</m:t>
                          </m:r>
                          <m:r>
                            <m:rPr>
                              <m:sty m:val="p"/>
                            </m:rPr>
                            <a:rPr lang="en-US" i="0">
                              <a:latin typeface="Cambria Math" panose="02040503050406030204" pitchFamily="18" charset="0"/>
                            </a:rPr>
                            <m:t>lo</m:t>
                          </m:r>
                          <m:func>
                            <m:funcPr>
                              <m:ctrlPr>
                                <a:rPr lang="en-US" i="1">
                                  <a:latin typeface="Cambria Math" panose="02040503050406030204" pitchFamily="18" charset="0"/>
                                </a:rPr>
                              </m:ctrlPr>
                            </m:funcPr>
                            <m:fName>
                              <m:r>
                                <m:rPr>
                                  <m:sty m:val="p"/>
                                </m:rPr>
                                <a:rPr lang="en-US" i="0">
                                  <a:latin typeface="Cambria Math" panose="02040503050406030204" pitchFamily="18" charset="0"/>
                                </a:rPr>
                                <m:t>g</m:t>
                              </m:r>
                            </m:fName>
                            <m:e>
                              <m:r>
                                <a:rPr lang="en-US" i="0">
                                  <a:latin typeface="Cambria Math" panose="02040503050406030204" pitchFamily="18" charset="0"/>
                                </a:rPr>
                                <m:t>(</m:t>
                              </m:r>
                            </m:e>
                          </m:func>
                          <m:f>
                            <m:fPr>
                              <m:ctrlPr>
                                <a:rPr lang="en-US" i="1">
                                  <a:latin typeface="Cambria Math" panose="02040503050406030204" pitchFamily="18" charset="0"/>
                                </a:rPr>
                              </m:ctrlPr>
                            </m:fPr>
                            <m:num>
                              <m:r>
                                <a:rPr lang="en-US" i="1">
                                  <a:latin typeface="Cambria Math" panose="02040503050406030204" pitchFamily="18" charset="0"/>
                                </a:rPr>
                                <m:t>𝐷</m:t>
                              </m:r>
                            </m:num>
                            <m:den>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𝑡</m:t>
                                  </m:r>
                                </m:sub>
                              </m:sSub>
                            </m:den>
                          </m:f>
                        </m:e>
                      </m:d>
                    </m:oMath>
                  </m:oMathPara>
                </a14:m>
                <a:endParaRPr lang="en-US" dirty="0"/>
              </a:p>
            </p:txBody>
          </p:sp>
        </mc:Choice>
        <mc:Fallback xmlns="">
          <p:sp>
            <p:nvSpPr>
              <p:cNvPr id="2" name="Rectangle 1">
                <a:extLst>
                  <a:ext uri="{FF2B5EF4-FFF2-40B4-BE49-F238E27FC236}">
                    <a16:creationId xmlns:a16="http://schemas.microsoft.com/office/drawing/2014/main" id="{45ECFC85-9E60-A647-90DF-A30E9B1EA790}"/>
                  </a:ext>
                </a:extLst>
              </p:cNvPr>
              <p:cNvSpPr>
                <a:spLocks noRot="1" noChangeAspect="1" noMove="1" noResize="1" noEditPoints="1" noAdjustHandles="1" noChangeArrowheads="1" noChangeShapeType="1" noTextEdit="1"/>
              </p:cNvSpPr>
              <p:nvPr/>
            </p:nvSpPr>
            <p:spPr>
              <a:xfrm>
                <a:off x="3675440" y="1888899"/>
                <a:ext cx="4625048" cy="657681"/>
              </a:xfrm>
              <a:prstGeom prst="rect">
                <a:avLst/>
              </a:prstGeom>
              <a:blipFill>
                <a:blip r:embed="rId2"/>
                <a:stretch>
                  <a:fillRect t="-152830" r="-14208" b="-22264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0F83904-DFD7-DC4C-A920-E0E638C3FA75}"/>
              </a:ext>
            </a:extLst>
          </p:cNvPr>
          <p:cNvPicPr/>
          <p:nvPr/>
        </p:nvPicPr>
        <p:blipFill>
          <a:blip r:embed="rId3"/>
          <a:stretch>
            <a:fillRect/>
          </a:stretch>
        </p:blipFill>
        <p:spPr>
          <a:xfrm>
            <a:off x="2055234" y="2807386"/>
            <a:ext cx="7635176" cy="3008069"/>
          </a:xfrm>
          <a:prstGeom prst="rect">
            <a:avLst/>
          </a:prstGeom>
        </p:spPr>
      </p:pic>
    </p:spTree>
    <p:extLst>
      <p:ext uri="{BB962C8B-B14F-4D97-AF65-F5344CB8AC3E}">
        <p14:creationId xmlns:p14="http://schemas.microsoft.com/office/powerpoint/2010/main" val="1475741864"/>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11</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2683748" cy="461665"/>
          </a:xfrm>
          <a:prstGeom prst="rect">
            <a:avLst/>
          </a:prstGeom>
        </p:spPr>
        <p:txBody>
          <a:bodyPr wrap="none">
            <a:spAutoFit/>
          </a:bodyPr>
          <a:lstStyle/>
          <a:p>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Text Classification</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 name="TextBox 5">
            <a:extLst>
              <a:ext uri="{FF2B5EF4-FFF2-40B4-BE49-F238E27FC236}">
                <a16:creationId xmlns:a16="http://schemas.microsoft.com/office/drawing/2014/main" id="{2D40A138-F52A-5D4F-8AB0-47CCF04D2D59}"/>
              </a:ext>
            </a:extLst>
          </p:cNvPr>
          <p:cNvSpPr txBox="1"/>
          <p:nvPr/>
        </p:nvSpPr>
        <p:spPr>
          <a:xfrm>
            <a:off x="1801368" y="1325880"/>
            <a:ext cx="9272016" cy="1292662"/>
          </a:xfrm>
          <a:prstGeom prst="rect">
            <a:avLst/>
          </a:prstGeom>
          <a:noFill/>
        </p:spPr>
        <p:txBody>
          <a:bodyPr wrap="square" rtlCol="0">
            <a:spAutoFit/>
          </a:bodyPr>
          <a:lstStyle/>
          <a:p>
            <a:pPr marL="342900" indent="-342900">
              <a:buFont typeface="Arial" panose="020B0604020202020204" pitchFamily="34" charset="0"/>
              <a:buChar char="•"/>
            </a:pPr>
            <a:r>
              <a:rPr lang="en-US" sz="2200" dirty="0"/>
              <a:t>Bayes, Support Vector Machine, Logistic Regression.</a:t>
            </a:r>
          </a:p>
          <a:p>
            <a:pPr marL="171450" indent="-171450">
              <a:buFont typeface="Arial" panose="020B0604020202020204" pitchFamily="34" charset="0"/>
              <a:buChar char="•"/>
            </a:pPr>
            <a:endParaRPr lang="en-US" sz="1200" dirty="0"/>
          </a:p>
          <a:p>
            <a:pPr marL="342900" indent="-342900">
              <a:buFont typeface="Arial" panose="020B0604020202020204" pitchFamily="34" charset="0"/>
              <a:buChar char="•"/>
            </a:pPr>
            <a:r>
              <a:rPr lang="en-US" sz="2200" dirty="0"/>
              <a:t>In this research, we use Multinomial Bayes to train the model.</a:t>
            </a:r>
          </a:p>
          <a:p>
            <a:pPr marL="342900" indent="-342900">
              <a:buFont typeface="Arial" panose="020B0604020202020204" pitchFamily="34" charset="0"/>
              <a:buChar char="•"/>
            </a:pPr>
            <a:endParaRPr lang="en-US" sz="2200" dirty="0"/>
          </a:p>
        </p:txBody>
      </p:sp>
      <p:pic>
        <p:nvPicPr>
          <p:cNvPr id="2" name="Picture 1">
            <a:extLst>
              <a:ext uri="{FF2B5EF4-FFF2-40B4-BE49-F238E27FC236}">
                <a16:creationId xmlns:a16="http://schemas.microsoft.com/office/drawing/2014/main" id="{71029115-6447-E149-AE4C-85DF32003EA2}"/>
              </a:ext>
            </a:extLst>
          </p:cNvPr>
          <p:cNvPicPr>
            <a:picLocks noChangeAspect="1"/>
          </p:cNvPicPr>
          <p:nvPr/>
        </p:nvPicPr>
        <p:blipFill>
          <a:blip r:embed="rId2"/>
          <a:stretch>
            <a:fillRect/>
          </a:stretch>
        </p:blipFill>
        <p:spPr>
          <a:xfrm>
            <a:off x="1417616" y="2367498"/>
            <a:ext cx="10039519" cy="3973757"/>
          </a:xfrm>
          <a:prstGeom prst="rect">
            <a:avLst/>
          </a:prstGeom>
        </p:spPr>
      </p:pic>
      <p:sp>
        <p:nvSpPr>
          <p:cNvPr id="3" name="Rectangle 2">
            <a:extLst>
              <a:ext uri="{FF2B5EF4-FFF2-40B4-BE49-F238E27FC236}">
                <a16:creationId xmlns:a16="http://schemas.microsoft.com/office/drawing/2014/main" id="{404F4E3A-370C-1E40-B3D3-60C3DF2EABCE}"/>
              </a:ext>
            </a:extLst>
          </p:cNvPr>
          <p:cNvSpPr/>
          <p:nvPr/>
        </p:nvSpPr>
        <p:spPr>
          <a:xfrm>
            <a:off x="5987143" y="545709"/>
            <a:ext cx="6096000" cy="276999"/>
          </a:xfrm>
          <a:prstGeom prst="rect">
            <a:avLst/>
          </a:prstGeom>
        </p:spPr>
        <p:txBody>
          <a:bodyPr>
            <a:spAutoFit/>
          </a:bodyPr>
          <a:lstStyle/>
          <a:p>
            <a:r>
              <a:rPr lang="en-US" sz="1200" i="1" dirty="0">
                <a:hlinkClick r:id="rId3"/>
              </a:rPr>
              <a:t>https://scikit-learn.org/stable/modules/naive_bayes.html#multinomial-naive-bayes</a:t>
            </a:r>
            <a:endParaRPr lang="en-US" sz="1200" i="1" dirty="0"/>
          </a:p>
        </p:txBody>
      </p:sp>
    </p:spTree>
    <p:extLst>
      <p:ext uri="{BB962C8B-B14F-4D97-AF65-F5344CB8AC3E}">
        <p14:creationId xmlns:p14="http://schemas.microsoft.com/office/powerpoint/2010/main" val="2695753581"/>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12</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1947969" cy="461665"/>
          </a:xfrm>
          <a:prstGeom prst="rect">
            <a:avLst/>
          </a:prstGeom>
        </p:spPr>
        <p:txBody>
          <a:bodyPr wrap="none">
            <a:spAutoFit/>
          </a:bodyPr>
          <a:lstStyle/>
          <a:p>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Performance</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Rectangle 4">
            <a:extLst>
              <a:ext uri="{FF2B5EF4-FFF2-40B4-BE49-F238E27FC236}">
                <a16:creationId xmlns:a16="http://schemas.microsoft.com/office/drawing/2014/main" id="{2DA60259-E4E1-E149-B010-849735126F62}"/>
              </a:ext>
            </a:extLst>
          </p:cNvPr>
          <p:cNvSpPr/>
          <p:nvPr/>
        </p:nvSpPr>
        <p:spPr>
          <a:xfrm>
            <a:off x="2020453" y="1719982"/>
            <a:ext cx="1591398" cy="369332"/>
          </a:xfrm>
          <a:prstGeom prst="rect">
            <a:avLst/>
          </a:prstGeom>
        </p:spPr>
        <p:txBody>
          <a:bodyPr wrap="none">
            <a:spAutoFit/>
          </a:bodyPr>
          <a:lstStyle/>
          <a:p>
            <a:r>
              <a:rPr lang="en-US" dirty="0"/>
              <a:t>TF-IDF + Bayes </a:t>
            </a:r>
          </a:p>
        </p:txBody>
      </p:sp>
      <p:sp>
        <p:nvSpPr>
          <p:cNvPr id="13" name="Rectangle 12">
            <a:extLst>
              <a:ext uri="{FF2B5EF4-FFF2-40B4-BE49-F238E27FC236}">
                <a16:creationId xmlns:a16="http://schemas.microsoft.com/office/drawing/2014/main" id="{64246413-344F-B348-B9CE-ED15933316C7}"/>
              </a:ext>
            </a:extLst>
          </p:cNvPr>
          <p:cNvSpPr/>
          <p:nvPr/>
        </p:nvSpPr>
        <p:spPr>
          <a:xfrm>
            <a:off x="2020453" y="3335475"/>
            <a:ext cx="1433406" cy="369332"/>
          </a:xfrm>
          <a:prstGeom prst="rect">
            <a:avLst/>
          </a:prstGeom>
        </p:spPr>
        <p:txBody>
          <a:bodyPr wrap="none">
            <a:spAutoFit/>
          </a:bodyPr>
          <a:lstStyle/>
          <a:p>
            <a:r>
              <a:rPr lang="en-US" dirty="0"/>
              <a:t>TF-IDF + SVM</a:t>
            </a:r>
          </a:p>
        </p:txBody>
      </p:sp>
      <p:sp>
        <p:nvSpPr>
          <p:cNvPr id="17" name="Rectangle 16">
            <a:extLst>
              <a:ext uri="{FF2B5EF4-FFF2-40B4-BE49-F238E27FC236}">
                <a16:creationId xmlns:a16="http://schemas.microsoft.com/office/drawing/2014/main" id="{496A6FE0-04B2-824C-8FDB-2D64FBF7ADA0}"/>
              </a:ext>
            </a:extLst>
          </p:cNvPr>
          <p:cNvSpPr/>
          <p:nvPr/>
        </p:nvSpPr>
        <p:spPr>
          <a:xfrm>
            <a:off x="2020453" y="4947598"/>
            <a:ext cx="1696939" cy="369332"/>
          </a:xfrm>
          <a:prstGeom prst="rect">
            <a:avLst/>
          </a:prstGeom>
        </p:spPr>
        <p:txBody>
          <a:bodyPr wrap="none">
            <a:spAutoFit/>
          </a:bodyPr>
          <a:lstStyle/>
          <a:p>
            <a:r>
              <a:rPr lang="en-US" dirty="0"/>
              <a:t>TF-IDF + Logistic</a:t>
            </a:r>
          </a:p>
        </p:txBody>
      </p:sp>
      <p:pic>
        <p:nvPicPr>
          <p:cNvPr id="3" name="Picture 2">
            <a:extLst>
              <a:ext uri="{FF2B5EF4-FFF2-40B4-BE49-F238E27FC236}">
                <a16:creationId xmlns:a16="http://schemas.microsoft.com/office/drawing/2014/main" id="{A9ADB56B-3F2F-4E02-8762-B6B874E1E99D}"/>
              </a:ext>
            </a:extLst>
          </p:cNvPr>
          <p:cNvPicPr>
            <a:picLocks noChangeAspect="1"/>
          </p:cNvPicPr>
          <p:nvPr/>
        </p:nvPicPr>
        <p:blipFill>
          <a:blip r:embed="rId2"/>
          <a:stretch>
            <a:fillRect/>
          </a:stretch>
        </p:blipFill>
        <p:spPr>
          <a:xfrm>
            <a:off x="4323914" y="755856"/>
            <a:ext cx="3985605" cy="1722269"/>
          </a:xfrm>
          <a:prstGeom prst="rect">
            <a:avLst/>
          </a:prstGeom>
        </p:spPr>
      </p:pic>
      <p:pic>
        <p:nvPicPr>
          <p:cNvPr id="4" name="Picture 3">
            <a:extLst>
              <a:ext uri="{FF2B5EF4-FFF2-40B4-BE49-F238E27FC236}">
                <a16:creationId xmlns:a16="http://schemas.microsoft.com/office/drawing/2014/main" id="{B133E843-0B3E-4203-9735-D17497BD9C08}"/>
              </a:ext>
            </a:extLst>
          </p:cNvPr>
          <p:cNvPicPr>
            <a:picLocks noChangeAspect="1"/>
          </p:cNvPicPr>
          <p:nvPr/>
        </p:nvPicPr>
        <p:blipFill>
          <a:blip r:embed="rId3"/>
          <a:stretch>
            <a:fillRect/>
          </a:stretch>
        </p:blipFill>
        <p:spPr>
          <a:xfrm>
            <a:off x="4232466" y="2642365"/>
            <a:ext cx="4077053" cy="1737511"/>
          </a:xfrm>
          <a:prstGeom prst="rect">
            <a:avLst/>
          </a:prstGeom>
        </p:spPr>
      </p:pic>
      <p:pic>
        <p:nvPicPr>
          <p:cNvPr id="6" name="Picture 5">
            <a:extLst>
              <a:ext uri="{FF2B5EF4-FFF2-40B4-BE49-F238E27FC236}">
                <a16:creationId xmlns:a16="http://schemas.microsoft.com/office/drawing/2014/main" id="{F71644A7-8840-4558-A00D-2E4E3D314EE4}"/>
              </a:ext>
            </a:extLst>
          </p:cNvPr>
          <p:cNvPicPr>
            <a:picLocks noChangeAspect="1"/>
          </p:cNvPicPr>
          <p:nvPr/>
        </p:nvPicPr>
        <p:blipFill>
          <a:blip r:embed="rId4"/>
          <a:stretch>
            <a:fillRect/>
          </a:stretch>
        </p:blipFill>
        <p:spPr>
          <a:xfrm>
            <a:off x="4262948" y="4544116"/>
            <a:ext cx="4046571" cy="1653683"/>
          </a:xfrm>
          <a:prstGeom prst="rect">
            <a:avLst/>
          </a:prstGeom>
        </p:spPr>
      </p:pic>
    </p:spTree>
    <p:extLst>
      <p:ext uri="{BB962C8B-B14F-4D97-AF65-F5344CB8AC3E}">
        <p14:creationId xmlns:p14="http://schemas.microsoft.com/office/powerpoint/2010/main" val="69700831"/>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13</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3180679" cy="461665"/>
          </a:xfrm>
          <a:prstGeom prst="rect">
            <a:avLst/>
          </a:prstGeom>
        </p:spPr>
        <p:txBody>
          <a:bodyPr wrap="none">
            <a:spAutoFit/>
          </a:bodyPr>
          <a:lstStyle/>
          <a:p>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Application to Dataset</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8" name="Rectangle 7">
            <a:extLst>
              <a:ext uri="{FF2B5EF4-FFF2-40B4-BE49-F238E27FC236}">
                <a16:creationId xmlns:a16="http://schemas.microsoft.com/office/drawing/2014/main" id="{DFC8FBA5-BDA0-CB44-8D6B-D0396C6AC87E}"/>
              </a:ext>
            </a:extLst>
          </p:cNvPr>
          <p:cNvSpPr/>
          <p:nvPr/>
        </p:nvSpPr>
        <p:spPr>
          <a:xfrm>
            <a:off x="1999149" y="1561235"/>
            <a:ext cx="2051825" cy="6802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Original Dataset </a:t>
            </a:r>
          </a:p>
        </p:txBody>
      </p:sp>
      <p:sp>
        <p:nvSpPr>
          <p:cNvPr id="9" name="Rectangle 8">
            <a:extLst>
              <a:ext uri="{FF2B5EF4-FFF2-40B4-BE49-F238E27FC236}">
                <a16:creationId xmlns:a16="http://schemas.microsoft.com/office/drawing/2014/main" id="{FC93DC44-4D00-F04A-AC54-50348DFD024A}"/>
              </a:ext>
            </a:extLst>
          </p:cNvPr>
          <p:cNvSpPr/>
          <p:nvPr/>
        </p:nvSpPr>
        <p:spPr>
          <a:xfrm>
            <a:off x="5248507" y="1561235"/>
            <a:ext cx="2051825" cy="6802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XXX% Data – </a:t>
            </a:r>
          </a:p>
          <a:p>
            <a:pPr algn="ctr"/>
            <a:r>
              <a:rPr lang="en-US" dirty="0">
                <a:solidFill>
                  <a:schemeClr val="tx1"/>
                </a:solidFill>
              </a:rPr>
              <a:t>manual labeled</a:t>
            </a:r>
          </a:p>
        </p:txBody>
      </p:sp>
      <p:sp>
        <p:nvSpPr>
          <p:cNvPr id="10" name="Rectangle 9">
            <a:extLst>
              <a:ext uri="{FF2B5EF4-FFF2-40B4-BE49-F238E27FC236}">
                <a16:creationId xmlns:a16="http://schemas.microsoft.com/office/drawing/2014/main" id="{3B9973AA-23C4-6549-9611-2AB2FC4504BE}"/>
              </a:ext>
            </a:extLst>
          </p:cNvPr>
          <p:cNvSpPr/>
          <p:nvPr/>
        </p:nvSpPr>
        <p:spPr>
          <a:xfrm>
            <a:off x="5248507" y="2730626"/>
            <a:ext cx="2051825" cy="6802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Text Classification</a:t>
            </a:r>
          </a:p>
        </p:txBody>
      </p:sp>
      <p:sp>
        <p:nvSpPr>
          <p:cNvPr id="11" name="Rectangle 10">
            <a:extLst>
              <a:ext uri="{FF2B5EF4-FFF2-40B4-BE49-F238E27FC236}">
                <a16:creationId xmlns:a16="http://schemas.microsoft.com/office/drawing/2014/main" id="{401AC7A1-9053-B74F-85DF-067FEBF45E10}"/>
              </a:ext>
            </a:extLst>
          </p:cNvPr>
          <p:cNvSpPr/>
          <p:nvPr/>
        </p:nvSpPr>
        <p:spPr>
          <a:xfrm>
            <a:off x="5248507" y="3900017"/>
            <a:ext cx="2051825" cy="6802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Trained Model</a:t>
            </a:r>
          </a:p>
        </p:txBody>
      </p:sp>
      <p:sp>
        <p:nvSpPr>
          <p:cNvPr id="13" name="Rectangle 12">
            <a:extLst>
              <a:ext uri="{FF2B5EF4-FFF2-40B4-BE49-F238E27FC236}">
                <a16:creationId xmlns:a16="http://schemas.microsoft.com/office/drawing/2014/main" id="{F542BF0E-928D-E64B-B2FD-9FC0C9EE493B}"/>
              </a:ext>
            </a:extLst>
          </p:cNvPr>
          <p:cNvSpPr/>
          <p:nvPr/>
        </p:nvSpPr>
        <p:spPr>
          <a:xfrm>
            <a:off x="1999149" y="3898104"/>
            <a:ext cx="2051825" cy="6802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XXX% Data – </a:t>
            </a:r>
          </a:p>
          <a:p>
            <a:pPr algn="ctr"/>
            <a:r>
              <a:rPr lang="en-US" dirty="0">
                <a:solidFill>
                  <a:schemeClr val="tx1"/>
                </a:solidFill>
              </a:rPr>
              <a:t>not labeled</a:t>
            </a:r>
          </a:p>
        </p:txBody>
      </p:sp>
      <p:sp>
        <p:nvSpPr>
          <p:cNvPr id="17" name="Rectangle 16">
            <a:extLst>
              <a:ext uri="{FF2B5EF4-FFF2-40B4-BE49-F238E27FC236}">
                <a16:creationId xmlns:a16="http://schemas.microsoft.com/office/drawing/2014/main" id="{A4D1DBCC-B544-284B-A270-8237B2D657D4}"/>
              </a:ext>
            </a:extLst>
          </p:cNvPr>
          <p:cNvSpPr/>
          <p:nvPr/>
        </p:nvSpPr>
        <p:spPr>
          <a:xfrm>
            <a:off x="1999149" y="5207945"/>
            <a:ext cx="2051825" cy="6802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XXX% Data – </a:t>
            </a:r>
          </a:p>
          <a:p>
            <a:pPr algn="ctr"/>
            <a:r>
              <a:rPr lang="en-US" dirty="0">
                <a:solidFill>
                  <a:schemeClr val="tx1"/>
                </a:solidFill>
              </a:rPr>
              <a:t>system labeled</a:t>
            </a:r>
          </a:p>
        </p:txBody>
      </p:sp>
      <p:cxnSp>
        <p:nvCxnSpPr>
          <p:cNvPr id="18" name="Straight Arrow Connector 17">
            <a:extLst>
              <a:ext uri="{FF2B5EF4-FFF2-40B4-BE49-F238E27FC236}">
                <a16:creationId xmlns:a16="http://schemas.microsoft.com/office/drawing/2014/main" id="{85E19375-3520-1142-B17C-832F9F7E123C}"/>
              </a:ext>
            </a:extLst>
          </p:cNvPr>
          <p:cNvCxnSpPr>
            <a:stCxn id="9" idx="2"/>
            <a:endCxn id="10" idx="0"/>
          </p:cNvCxnSpPr>
          <p:nvPr/>
        </p:nvCxnSpPr>
        <p:spPr>
          <a:xfrm>
            <a:off x="6274420" y="2241460"/>
            <a:ext cx="0" cy="489166"/>
          </a:xfrm>
          <a:prstGeom prst="straightConnector1">
            <a:avLst/>
          </a:prstGeom>
          <a:ln w="127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08FAAC7-73E4-7345-B50C-20B420A21254}"/>
              </a:ext>
            </a:extLst>
          </p:cNvPr>
          <p:cNvCxnSpPr>
            <a:cxnSpLocks/>
            <a:stCxn id="10" idx="2"/>
            <a:endCxn id="11" idx="0"/>
          </p:cNvCxnSpPr>
          <p:nvPr/>
        </p:nvCxnSpPr>
        <p:spPr>
          <a:xfrm>
            <a:off x="6274420" y="3410851"/>
            <a:ext cx="0" cy="489166"/>
          </a:xfrm>
          <a:prstGeom prst="straightConnector1">
            <a:avLst/>
          </a:prstGeom>
          <a:ln w="127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5961B0-00A0-C14F-A5F9-9593287BE093}"/>
              </a:ext>
            </a:extLst>
          </p:cNvPr>
          <p:cNvCxnSpPr>
            <a:cxnSpLocks/>
            <a:stCxn id="8" idx="3"/>
            <a:endCxn id="9" idx="1"/>
          </p:cNvCxnSpPr>
          <p:nvPr/>
        </p:nvCxnSpPr>
        <p:spPr>
          <a:xfrm>
            <a:off x="4050974" y="1901348"/>
            <a:ext cx="1197533" cy="0"/>
          </a:xfrm>
          <a:prstGeom prst="straightConnector1">
            <a:avLst/>
          </a:prstGeom>
          <a:ln w="127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FBBC1EE-E42D-4948-8ED3-03C111C29D24}"/>
              </a:ext>
            </a:extLst>
          </p:cNvPr>
          <p:cNvCxnSpPr>
            <a:cxnSpLocks/>
            <a:stCxn id="8" idx="2"/>
            <a:endCxn id="13" idx="0"/>
          </p:cNvCxnSpPr>
          <p:nvPr/>
        </p:nvCxnSpPr>
        <p:spPr>
          <a:xfrm>
            <a:off x="3025062" y="2241460"/>
            <a:ext cx="0" cy="1656644"/>
          </a:xfrm>
          <a:prstGeom prst="straightConnector1">
            <a:avLst/>
          </a:prstGeom>
          <a:ln w="127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0FA1B7-405E-8947-96CB-948DEED7C0BF}"/>
              </a:ext>
            </a:extLst>
          </p:cNvPr>
          <p:cNvCxnSpPr>
            <a:cxnSpLocks/>
            <a:stCxn id="11" idx="1"/>
            <a:endCxn id="13" idx="3"/>
          </p:cNvCxnSpPr>
          <p:nvPr/>
        </p:nvCxnSpPr>
        <p:spPr>
          <a:xfrm flipH="1" flipV="1">
            <a:off x="4050974" y="4238217"/>
            <a:ext cx="1197533" cy="1913"/>
          </a:xfrm>
          <a:prstGeom prst="straightConnector1">
            <a:avLst/>
          </a:prstGeom>
          <a:ln w="127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82B678-C771-2C40-9A1C-95F401EF94B9}"/>
              </a:ext>
            </a:extLst>
          </p:cNvPr>
          <p:cNvCxnSpPr>
            <a:cxnSpLocks/>
            <a:stCxn id="13" idx="2"/>
            <a:endCxn id="17" idx="0"/>
          </p:cNvCxnSpPr>
          <p:nvPr/>
        </p:nvCxnSpPr>
        <p:spPr>
          <a:xfrm>
            <a:off x="3025062" y="4578329"/>
            <a:ext cx="0" cy="629616"/>
          </a:xfrm>
          <a:prstGeom prst="straightConnector1">
            <a:avLst/>
          </a:prstGeom>
          <a:ln w="127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9992BCE-6710-1D44-9B65-E15B853DC785}"/>
              </a:ext>
            </a:extLst>
          </p:cNvPr>
          <p:cNvCxnSpPr>
            <a:cxnSpLocks/>
            <a:stCxn id="17" idx="3"/>
            <a:endCxn id="27" idx="1"/>
          </p:cNvCxnSpPr>
          <p:nvPr/>
        </p:nvCxnSpPr>
        <p:spPr>
          <a:xfrm>
            <a:off x="4050974" y="5548058"/>
            <a:ext cx="3621477" cy="6690"/>
          </a:xfrm>
          <a:prstGeom prst="straightConnector1">
            <a:avLst/>
          </a:prstGeom>
          <a:ln w="127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A19DFB3E-00F7-D344-8CD4-3DDE839EBBC3}"/>
              </a:ext>
            </a:extLst>
          </p:cNvPr>
          <p:cNvCxnSpPr>
            <a:cxnSpLocks/>
            <a:stCxn id="9" idx="3"/>
            <a:endCxn id="27" idx="0"/>
          </p:cNvCxnSpPr>
          <p:nvPr/>
        </p:nvCxnSpPr>
        <p:spPr>
          <a:xfrm>
            <a:off x="7300332" y="1901348"/>
            <a:ext cx="1398032" cy="3313287"/>
          </a:xfrm>
          <a:prstGeom prst="bentConnector2">
            <a:avLst/>
          </a:prstGeom>
          <a:ln>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3FB4978-49A0-4646-8289-B1F1FB9A4215}"/>
              </a:ext>
            </a:extLst>
          </p:cNvPr>
          <p:cNvSpPr/>
          <p:nvPr/>
        </p:nvSpPr>
        <p:spPr>
          <a:xfrm>
            <a:off x="7672451" y="5214635"/>
            <a:ext cx="2051825" cy="6802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Final Dataset</a:t>
            </a:r>
          </a:p>
        </p:txBody>
      </p:sp>
      <p:cxnSp>
        <p:nvCxnSpPr>
          <p:cNvPr id="28" name="Straight Arrow Connector 27">
            <a:extLst>
              <a:ext uri="{FF2B5EF4-FFF2-40B4-BE49-F238E27FC236}">
                <a16:creationId xmlns:a16="http://schemas.microsoft.com/office/drawing/2014/main" id="{CE39795B-7E41-0C42-88EA-E8D8503EE4C4}"/>
              </a:ext>
            </a:extLst>
          </p:cNvPr>
          <p:cNvCxnSpPr>
            <a:cxnSpLocks/>
          </p:cNvCxnSpPr>
          <p:nvPr/>
        </p:nvCxnSpPr>
        <p:spPr>
          <a:xfrm>
            <a:off x="9724276" y="5541367"/>
            <a:ext cx="1388328" cy="0"/>
          </a:xfrm>
          <a:prstGeom prst="straightConnector1">
            <a:avLst/>
          </a:prstGeom>
          <a:ln w="127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64EACE4-3CDC-E749-BC65-A49B2629F140}"/>
              </a:ext>
            </a:extLst>
          </p:cNvPr>
          <p:cNvSpPr/>
          <p:nvPr/>
        </p:nvSpPr>
        <p:spPr>
          <a:xfrm>
            <a:off x="4050974" y="1021847"/>
            <a:ext cx="3417475" cy="369332"/>
          </a:xfrm>
          <a:prstGeom prst="rect">
            <a:avLst/>
          </a:prstGeom>
        </p:spPr>
        <p:txBody>
          <a:bodyPr wrap="none">
            <a:spAutoFit/>
          </a:bodyPr>
          <a:lstStyle/>
          <a:p>
            <a:pPr algn="ctr"/>
            <a:r>
              <a:rPr lang="en-US" dirty="0"/>
              <a:t>Rank frequency &amp; Select top 5000 </a:t>
            </a:r>
          </a:p>
        </p:txBody>
      </p:sp>
      <p:sp>
        <p:nvSpPr>
          <p:cNvPr id="30" name="Rectangle 29">
            <a:extLst>
              <a:ext uri="{FF2B5EF4-FFF2-40B4-BE49-F238E27FC236}">
                <a16:creationId xmlns:a16="http://schemas.microsoft.com/office/drawing/2014/main" id="{0F078112-2EAD-C942-9998-9617EECF3800}"/>
              </a:ext>
            </a:extLst>
          </p:cNvPr>
          <p:cNvSpPr/>
          <p:nvPr/>
        </p:nvSpPr>
        <p:spPr>
          <a:xfrm>
            <a:off x="3939450" y="3564682"/>
            <a:ext cx="1420582" cy="369332"/>
          </a:xfrm>
          <a:prstGeom prst="rect">
            <a:avLst/>
          </a:prstGeom>
        </p:spPr>
        <p:txBody>
          <a:bodyPr wrap="none">
            <a:spAutoFit/>
          </a:bodyPr>
          <a:lstStyle/>
          <a:p>
            <a:pPr algn="ctr"/>
            <a:r>
              <a:rPr lang="en-US" dirty="0"/>
              <a:t>Apply model</a:t>
            </a:r>
          </a:p>
        </p:txBody>
      </p:sp>
      <p:sp>
        <p:nvSpPr>
          <p:cNvPr id="31" name="Rectangle 30">
            <a:extLst>
              <a:ext uri="{FF2B5EF4-FFF2-40B4-BE49-F238E27FC236}">
                <a16:creationId xmlns:a16="http://schemas.microsoft.com/office/drawing/2014/main" id="{2DDC5EC3-A8DA-3442-B081-08BE11C9CDB4}"/>
              </a:ext>
            </a:extLst>
          </p:cNvPr>
          <p:cNvSpPr/>
          <p:nvPr/>
        </p:nvSpPr>
        <p:spPr>
          <a:xfrm>
            <a:off x="9052509" y="4805570"/>
            <a:ext cx="2077235" cy="369332"/>
          </a:xfrm>
          <a:prstGeom prst="rect">
            <a:avLst/>
          </a:prstGeom>
        </p:spPr>
        <p:txBody>
          <a:bodyPr wrap="none">
            <a:spAutoFit/>
          </a:bodyPr>
          <a:lstStyle/>
          <a:p>
            <a:pPr algn="ctr"/>
            <a:r>
              <a:rPr lang="en-US" dirty="0"/>
              <a:t>Subsequent analysis</a:t>
            </a:r>
          </a:p>
        </p:txBody>
      </p:sp>
    </p:spTree>
    <p:extLst>
      <p:ext uri="{BB962C8B-B14F-4D97-AF65-F5344CB8AC3E}">
        <p14:creationId xmlns:p14="http://schemas.microsoft.com/office/powerpoint/2010/main" val="2620877068"/>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14</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2719014" cy="461665"/>
          </a:xfrm>
          <a:prstGeom prst="rect">
            <a:avLst/>
          </a:prstGeom>
        </p:spPr>
        <p:txBody>
          <a:bodyPr wrap="none">
            <a:spAutoFit/>
          </a:bodyPr>
          <a:lstStyle/>
          <a:p>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Temporal Analysis</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2" name="Picture 1">
            <a:extLst>
              <a:ext uri="{FF2B5EF4-FFF2-40B4-BE49-F238E27FC236}">
                <a16:creationId xmlns:a16="http://schemas.microsoft.com/office/drawing/2014/main" id="{D197DDA7-5D8D-3643-B6CD-C033A7BD31E6}"/>
              </a:ext>
            </a:extLst>
          </p:cNvPr>
          <p:cNvPicPr>
            <a:picLocks noChangeAspect="1"/>
          </p:cNvPicPr>
          <p:nvPr/>
        </p:nvPicPr>
        <p:blipFill>
          <a:blip r:embed="rId2"/>
          <a:stretch>
            <a:fillRect/>
          </a:stretch>
        </p:blipFill>
        <p:spPr>
          <a:xfrm>
            <a:off x="1814564" y="1007392"/>
            <a:ext cx="9175977" cy="5600692"/>
          </a:xfrm>
          <a:prstGeom prst="rect">
            <a:avLst/>
          </a:prstGeom>
        </p:spPr>
      </p:pic>
    </p:spTree>
    <p:extLst>
      <p:ext uri="{BB962C8B-B14F-4D97-AF65-F5344CB8AC3E}">
        <p14:creationId xmlns:p14="http://schemas.microsoft.com/office/powerpoint/2010/main" val="4054882196"/>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8EAF102-FF01-2743-9A34-2CC8AA615E0D}"/>
              </a:ext>
            </a:extLst>
          </p:cNvPr>
          <p:cNvSpPr/>
          <p:nvPr/>
        </p:nvSpPr>
        <p:spPr>
          <a:xfrm>
            <a:off x="574989" y="327312"/>
            <a:ext cx="3853405" cy="549679"/>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2400" dirty="0">
                <a:latin typeface="+mj-lt"/>
                <a:ea typeface="+mj-ea"/>
                <a:cs typeface="+mj-cs"/>
              </a:rPr>
              <a:t>Temporal Analysis</a:t>
            </a:r>
          </a:p>
        </p:txBody>
      </p:sp>
      <p:sp>
        <p:nvSpPr>
          <p:cNvPr id="26" name="Rectangle 25">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926"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a:off x="10849470" y="6356350"/>
            <a:ext cx="689322" cy="365125"/>
          </a:xfrm>
          <a:noFill/>
        </p:spPr>
        <p:txBody>
          <a:bodyPr vert="horz" lIns="91440" tIns="45720" rIns="91440" bIns="45720" rtlCol="0" anchor="ctr">
            <a:normAutofit/>
          </a:bodyPr>
          <a:lstStyle/>
          <a:p>
            <a:pPr algn="l">
              <a:lnSpc>
                <a:spcPct val="90000"/>
              </a:lnSpc>
              <a:spcAft>
                <a:spcPts val="600"/>
              </a:spcAft>
              <a:defRPr/>
            </a:pPr>
            <a:endParaRPr lang="en-US" sz="700">
              <a:solidFill>
                <a:srgbClr val="595959"/>
              </a:solidFill>
              <a:latin typeface="Calibri" panose="020F0502020204030204"/>
            </a:endParaRPr>
          </a:p>
          <a:p>
            <a:pPr algn="l">
              <a:lnSpc>
                <a:spcPct val="90000"/>
              </a:lnSpc>
              <a:spcAft>
                <a:spcPts val="600"/>
              </a:spcAft>
              <a:defRPr/>
            </a:pPr>
            <a:r>
              <a:rPr lang="en-US" sz="700">
                <a:solidFill>
                  <a:srgbClr val="595959"/>
                </a:solidFill>
                <a:latin typeface="Calibri" panose="020F0502020204030204"/>
              </a:rPr>
              <a:t>Page </a:t>
            </a:r>
            <a:fld id="{8C0AF0A1-378B-0149-851B-8EEECC06DFCF}" type="slidenum">
              <a:rPr lang="en-US" sz="700">
                <a:solidFill>
                  <a:srgbClr val="595959"/>
                </a:solidFill>
                <a:latin typeface="Calibri" panose="020F0502020204030204"/>
              </a:rPr>
              <a:pPr algn="l">
                <a:lnSpc>
                  <a:spcPct val="90000"/>
                </a:lnSpc>
                <a:spcAft>
                  <a:spcPts val="600"/>
                </a:spcAft>
                <a:defRPr/>
              </a:pPr>
              <a:t>15</a:t>
            </a:fld>
            <a:endParaRPr lang="en-US" sz="700">
              <a:solidFill>
                <a:srgbClr val="595959"/>
              </a:solidFill>
              <a:latin typeface="Calibri" panose="020F0502020204030204"/>
            </a:endParaRPr>
          </a:p>
        </p:txBody>
      </p:sp>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lang="en-US"/>
          </a:p>
          <a:p>
            <a:pPr>
              <a:spcAft>
                <a:spcPts val="600"/>
              </a:spcAft>
            </a:pPr>
            <a:r>
              <a:rPr lang="en-US">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3" name="TextBox 2">
            <a:extLst>
              <a:ext uri="{FF2B5EF4-FFF2-40B4-BE49-F238E27FC236}">
                <a16:creationId xmlns:a16="http://schemas.microsoft.com/office/drawing/2014/main" id="{A866387D-63A3-4E27-9FE4-F97EAC55D0DB}"/>
              </a:ext>
            </a:extLst>
          </p:cNvPr>
          <p:cNvSpPr txBox="1"/>
          <p:nvPr/>
        </p:nvSpPr>
        <p:spPr>
          <a:xfrm>
            <a:off x="5275903" y="216425"/>
            <a:ext cx="3964132" cy="57045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1600" b="1" spc="-5" dirty="0">
                <a:latin typeface="+mj-lt"/>
                <a:ea typeface="+mj-ea"/>
                <a:cs typeface="+mj-cs"/>
              </a:rPr>
              <a:t>Trend lines, in comparison to national polls:</a:t>
            </a:r>
          </a:p>
        </p:txBody>
      </p:sp>
      <p:pic>
        <p:nvPicPr>
          <p:cNvPr id="4" name="Picture 3" descr="A close up of a map&#10;&#10;Description automatically generated">
            <a:extLst>
              <a:ext uri="{FF2B5EF4-FFF2-40B4-BE49-F238E27FC236}">
                <a16:creationId xmlns:a16="http://schemas.microsoft.com/office/drawing/2014/main" id="{3331A04B-50AF-4EA0-BC1B-2A50E83F3AEE}"/>
              </a:ext>
            </a:extLst>
          </p:cNvPr>
          <p:cNvPicPr>
            <a:picLocks noChangeAspect="1"/>
          </p:cNvPicPr>
          <p:nvPr/>
        </p:nvPicPr>
        <p:blipFill rotWithShape="1">
          <a:blip r:embed="rId3"/>
          <a:srcRect r="-8" b="420"/>
          <a:stretch/>
        </p:blipFill>
        <p:spPr>
          <a:xfrm>
            <a:off x="5336390" y="1158587"/>
            <a:ext cx="6145146" cy="4353790"/>
          </a:xfrm>
          <a:prstGeom prst="rect">
            <a:avLst/>
          </a:prstGeom>
          <a:effectLst/>
        </p:spPr>
      </p:pic>
      <p:sp>
        <p:nvSpPr>
          <p:cNvPr id="5" name="TextBox 4">
            <a:extLst>
              <a:ext uri="{FF2B5EF4-FFF2-40B4-BE49-F238E27FC236}">
                <a16:creationId xmlns:a16="http://schemas.microsoft.com/office/drawing/2014/main" id="{C6464C40-BB54-4DE7-AED1-943FAF2C4CDB}"/>
              </a:ext>
            </a:extLst>
          </p:cNvPr>
          <p:cNvSpPr txBox="1"/>
          <p:nvPr/>
        </p:nvSpPr>
        <p:spPr>
          <a:xfrm>
            <a:off x="5637068" y="2971800"/>
            <a:ext cx="914400" cy="914400"/>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922925B7-4D46-4318-9B18-05DDCA9FC593}"/>
              </a:ext>
            </a:extLst>
          </p:cNvPr>
          <p:cNvSpPr txBox="1"/>
          <p:nvPr/>
        </p:nvSpPr>
        <p:spPr>
          <a:xfrm>
            <a:off x="590523" y="3054928"/>
            <a:ext cx="3853405" cy="384720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28-04: </a:t>
            </a:r>
            <a:r>
              <a:rPr lang="en-US" sz="1000" b="0" i="0" u="sng" strike="noStrike" dirty="0">
                <a:solidFill>
                  <a:srgbClr val="0563C1"/>
                </a:solidFill>
                <a:effectLst/>
                <a:latin typeface="Calibri" panose="020F0502020204030204" pitchFamily="34" charset="0"/>
                <a:hlinkClick r:id="rId4"/>
              </a:rPr>
              <a:t>https://www.surveymonkey.com/curiosity/fortune-poll-reopening-economy/</a:t>
            </a:r>
            <a:r>
              <a:rPr lang="en-US" sz="1000" dirty="0"/>
              <a:t> </a:t>
            </a:r>
          </a:p>
          <a:p>
            <a:r>
              <a:rPr lang="en-US" dirty="0">
                <a:latin typeface="Times New Roman" panose="02020603050405020304" pitchFamily="18" charset="0"/>
                <a:cs typeface="Times New Roman" panose="02020603050405020304" pitchFamily="18" charset="0"/>
              </a:rPr>
              <a:t>04-05: </a:t>
            </a:r>
            <a:r>
              <a:rPr lang="en-US" sz="1000" u="sng" dirty="0">
                <a:solidFill>
                  <a:srgbClr val="0563C1"/>
                </a:solidFill>
                <a:latin typeface="Calibri" panose="020F0502020204030204" pitchFamily="34" charset="0"/>
                <a:hlinkClick r:id="rId5"/>
              </a:rPr>
              <a:t>https://www.monmouth.edu/polling-institute/reports/monmouthpoll_us_050520/</a:t>
            </a:r>
            <a:endParaRPr lang="en-US" sz="1000" u="sng" dirty="0">
              <a:solidFill>
                <a:srgbClr val="0563C1"/>
              </a:solidFill>
              <a:latin typeface="Calibri" panose="020F0502020204030204" pitchFamily="34" charset="0"/>
            </a:endParaRPr>
          </a:p>
          <a:p>
            <a:r>
              <a:rPr lang="en-US" dirty="0">
                <a:latin typeface="Times New Roman" panose="02020603050405020304" pitchFamily="18" charset="0"/>
                <a:cs typeface="Times New Roman" panose="02020603050405020304" pitchFamily="18" charset="0"/>
              </a:rPr>
              <a:t>05-05:</a:t>
            </a:r>
            <a:r>
              <a:rPr lang="en-US" sz="1000" u="sng" dirty="0">
                <a:solidFill>
                  <a:srgbClr val="0563C1"/>
                </a:solidFill>
                <a:latin typeface="Calibri" panose="020F0502020204030204" pitchFamily="34" charset="0"/>
              </a:rPr>
              <a:t>https://navigatorresearch.org/wp-content/uploads/2020/05/Navigator-Daily-Tracker-Topline-F05.05.20.pdf</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10-05:</a:t>
            </a:r>
            <a:r>
              <a:rPr lang="en-US" sz="1000" u="sng" dirty="0">
                <a:solidFill>
                  <a:srgbClr val="0563C1"/>
                </a:solidFill>
                <a:latin typeface="Calibri" panose="020F0502020204030204" pitchFamily="34" charset="0"/>
              </a:rPr>
              <a:t>https://www.cnn.com/2020/05/12/politics/cnn-poll-americans-uncomfortable-routines/index.html</a:t>
            </a:r>
          </a:p>
          <a:p>
            <a:r>
              <a:rPr lang="en-US" dirty="0">
                <a:latin typeface="Times New Roman" panose="02020603050405020304" pitchFamily="18" charset="0"/>
                <a:cs typeface="Times New Roman" panose="02020603050405020304" pitchFamily="18" charset="0"/>
              </a:rPr>
              <a:t>11-05:</a:t>
            </a:r>
            <a:r>
              <a:rPr lang="en-US" sz="1000" u="sng" dirty="0">
                <a:solidFill>
                  <a:srgbClr val="0563C1"/>
                </a:solidFill>
                <a:latin typeface="Calibri" panose="020F0502020204030204" pitchFamily="34" charset="0"/>
              </a:rPr>
              <a:t>https://www.marketwatch.com/story/a-majority-of-americans-say-reopening-the-country-from-coronavirus-restrictions-isnt-worth-the-risks-2020-05-08</a:t>
            </a:r>
          </a:p>
          <a:p>
            <a:r>
              <a:rPr lang="en-US" dirty="0">
                <a:latin typeface="Times New Roman" panose="02020603050405020304" pitchFamily="18" charset="0"/>
                <a:cs typeface="Times New Roman" panose="02020603050405020304" pitchFamily="18" charset="0"/>
              </a:rPr>
              <a:t>13-05:</a:t>
            </a:r>
            <a:r>
              <a:rPr lang="en-US" sz="1000" u="sng" dirty="0">
                <a:solidFill>
                  <a:srgbClr val="0563C1"/>
                </a:solidFill>
                <a:latin typeface="Calibri" panose="020F0502020204030204" pitchFamily="34" charset="0"/>
              </a:rPr>
              <a:t>https://www.businessinsider.com/poll-as-trump-pushes-to-reopen-republican-voters-support-2020-5</a:t>
            </a:r>
          </a:p>
          <a:p>
            <a:r>
              <a:rPr lang="en-US" dirty="0">
                <a:latin typeface="Times New Roman" panose="02020603050405020304" pitchFamily="18" charset="0"/>
                <a:cs typeface="Times New Roman" panose="02020603050405020304" pitchFamily="18" charset="0"/>
              </a:rPr>
              <a:t>29-05:</a:t>
            </a:r>
            <a:r>
              <a:rPr lang="en-US" sz="1000" u="sng" dirty="0">
                <a:solidFill>
                  <a:srgbClr val="0563C1"/>
                </a:solidFill>
                <a:latin typeface="Calibri" panose="020F0502020204030204" pitchFamily="34" charset="0"/>
              </a:rPr>
              <a:t>https://mclaughlinonline.com/2020/05/29/newsmax-article-mclaughlin-poll-majority-want-reopen-of-economy-schools-churches/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1098461"/>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8EAF102-FF01-2743-9A34-2CC8AA615E0D}"/>
              </a:ext>
            </a:extLst>
          </p:cNvPr>
          <p:cNvSpPr/>
          <p:nvPr/>
        </p:nvSpPr>
        <p:spPr>
          <a:xfrm>
            <a:off x="8675264" y="240922"/>
            <a:ext cx="2613872" cy="70161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dirty="0">
                <a:solidFill>
                  <a:srgbClr val="FFFFFF"/>
                </a:solidFill>
                <a:latin typeface="+mj-lt"/>
                <a:ea typeface="+mj-ea"/>
                <a:cs typeface="+mj-cs"/>
              </a:rPr>
              <a:t>Temporal Analysis</a:t>
            </a:r>
          </a:p>
        </p:txBody>
      </p:sp>
      <p:sp>
        <p:nvSpPr>
          <p:cNvPr id="28"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social media post&#10;&#10;Description automatically generated">
            <a:extLst>
              <a:ext uri="{FF2B5EF4-FFF2-40B4-BE49-F238E27FC236}">
                <a16:creationId xmlns:a16="http://schemas.microsoft.com/office/drawing/2014/main" id="{30FABB37-CC06-498F-B7AC-3F63E36843D3}"/>
              </a:ext>
            </a:extLst>
          </p:cNvPr>
          <p:cNvPicPr>
            <a:picLocks noChangeAspect="1"/>
          </p:cNvPicPr>
          <p:nvPr/>
        </p:nvPicPr>
        <p:blipFill rotWithShape="1">
          <a:blip r:embed="rId3"/>
          <a:srcRect l="6024" r="3846" b="-1"/>
          <a:stretch/>
        </p:blipFill>
        <p:spPr>
          <a:xfrm>
            <a:off x="976251" y="942538"/>
            <a:ext cx="7163222" cy="4808332"/>
          </a:xfrm>
          <a:prstGeom prst="rect">
            <a:avLst/>
          </a:prstGeom>
          <a:effectLst/>
        </p:spPr>
      </p:pic>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lnSpc>
                <a:spcPct val="90000"/>
              </a:lnSpc>
              <a:spcAft>
                <a:spcPts val="600"/>
              </a:spcAft>
            </a:pPr>
            <a:endParaRPr lang="en-US" sz="700">
              <a:solidFill>
                <a:srgbClr val="FFFFFF"/>
              </a:solidFill>
            </a:endParaRPr>
          </a:p>
          <a:p>
            <a:pPr defTabSz="457200">
              <a:lnSpc>
                <a:spcPct val="90000"/>
              </a:lnSpc>
              <a:spcAft>
                <a:spcPts val="600"/>
              </a:spcAft>
            </a:pPr>
            <a:r>
              <a:rPr lang="en-US" sz="700">
                <a:solidFill>
                  <a:srgbClr val="FFFFFF"/>
                </a:solidFill>
              </a:rPr>
              <a:t>Page </a:t>
            </a:r>
            <a:fld id="{8C0AF0A1-378B-0149-851B-8EEECC06DFCF}" type="slidenum">
              <a:rPr lang="en-US" sz="700">
                <a:solidFill>
                  <a:srgbClr val="FFFFFF"/>
                </a:solidFill>
              </a:rPr>
              <a:pPr defTabSz="457200">
                <a:lnSpc>
                  <a:spcPct val="90000"/>
                </a:lnSpc>
                <a:spcAft>
                  <a:spcPts val="600"/>
                </a:spcAft>
              </a:pPr>
              <a:t>16</a:t>
            </a:fld>
            <a:endParaRPr lang="en-US" sz="700">
              <a:solidFill>
                <a:srgbClr val="FFFFFF"/>
              </a:solidFill>
            </a:endParaRPr>
          </a:p>
        </p:txBody>
      </p:sp>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lang="en-US" dirty="0"/>
          </a:p>
          <a:p>
            <a:pPr>
              <a:spcAft>
                <a:spcPts val="600"/>
              </a:spcAft>
            </a:pP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7" name="Title 1">
            <a:extLst>
              <a:ext uri="{FF2B5EF4-FFF2-40B4-BE49-F238E27FC236}">
                <a16:creationId xmlns:a16="http://schemas.microsoft.com/office/drawing/2014/main" id="{8761F36E-E216-4CAE-9518-15B13F68FC79}"/>
              </a:ext>
            </a:extLst>
          </p:cNvPr>
          <p:cNvSpPr txBox="1">
            <a:spLocks/>
          </p:cNvSpPr>
          <p:nvPr/>
        </p:nvSpPr>
        <p:spPr>
          <a:xfrm>
            <a:off x="8622370" y="772052"/>
            <a:ext cx="3260702" cy="15192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Aft>
                <a:spcPts val="600"/>
              </a:spcAft>
            </a:pPr>
            <a:r>
              <a:rPr lang="en-US" sz="2400" dirty="0">
                <a:latin typeface="Times New Roman" panose="02020603050405020304" pitchFamily="18" charset="0"/>
                <a:cs typeface="Times New Roman" panose="02020603050405020304" pitchFamily="18" charset="0"/>
              </a:rPr>
              <a:t>During the study period </a:t>
            </a:r>
            <a:r>
              <a:rPr lang="en-US" sz="2400" dirty="0">
                <a:solidFill>
                  <a:srgbClr val="FF0000"/>
                </a:solidFill>
                <a:latin typeface="Times New Roman" panose="02020603050405020304" pitchFamily="18" charset="0"/>
                <a:cs typeface="Times New Roman" panose="02020603050405020304" pitchFamily="18" charset="0"/>
              </a:rPr>
              <a:t>red states </a:t>
            </a:r>
            <a:r>
              <a:rPr lang="en-US" sz="2400" dirty="0">
                <a:latin typeface="Times New Roman" panose="02020603050405020304" pitchFamily="18" charset="0"/>
                <a:cs typeface="Times New Roman" panose="02020603050405020304" pitchFamily="18" charset="0"/>
              </a:rPr>
              <a:t>report higher public perception except at the </a:t>
            </a:r>
            <a:r>
              <a:rPr lang="en-US" sz="2400" dirty="0">
                <a:solidFill>
                  <a:srgbClr val="0070C0"/>
                </a:solidFill>
                <a:latin typeface="Times New Roman" panose="02020603050405020304" pitchFamily="18" charset="0"/>
                <a:cs typeface="Times New Roman" panose="02020603050405020304" pitchFamily="18" charset="0"/>
              </a:rPr>
              <a:t>end of May</a:t>
            </a:r>
          </a:p>
        </p:txBody>
      </p:sp>
    </p:spTree>
    <p:extLst>
      <p:ext uri="{BB962C8B-B14F-4D97-AF65-F5344CB8AC3E}">
        <p14:creationId xmlns:p14="http://schemas.microsoft.com/office/powerpoint/2010/main" val="3548977307"/>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Rectangle 20">
            <a:extLst>
              <a:ext uri="{FF2B5EF4-FFF2-40B4-BE49-F238E27FC236}">
                <a16:creationId xmlns:a16="http://schemas.microsoft.com/office/drawing/2014/main" id="{82B0BD37-87F5-4DDB-B767-20FA060489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17634" y="321733"/>
            <a:ext cx="4129237" cy="6060017"/>
          </a:xfrm>
          <a:prstGeom prst="rect">
            <a:avLst/>
          </a:prstGeom>
          <a:solidFill>
            <a:srgbClr val="FFFFFF"/>
          </a:solidFill>
          <a:ln w="127000" cap="sq" cmpd="thinThick">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BE3048FD-272F-4323-AB9B-9E5D8D683E39}"/>
              </a:ext>
            </a:extLst>
          </p:cNvPr>
          <p:cNvPicPr>
            <a:picLocks noChangeAspect="1"/>
          </p:cNvPicPr>
          <p:nvPr/>
        </p:nvPicPr>
        <p:blipFill>
          <a:blip r:embed="rId3"/>
          <a:stretch>
            <a:fillRect/>
          </a:stretch>
        </p:blipFill>
        <p:spPr>
          <a:xfrm>
            <a:off x="1039748" y="628650"/>
            <a:ext cx="2682761" cy="5449360"/>
          </a:xfrm>
          <a:prstGeom prst="rect">
            <a:avLst/>
          </a:prstGeom>
        </p:spPr>
      </p:pic>
      <p:sp>
        <p:nvSpPr>
          <p:cNvPr id="23" name="Rectangle 22">
            <a:extLst>
              <a:ext uri="{FF2B5EF4-FFF2-40B4-BE49-F238E27FC236}">
                <a16:creationId xmlns:a16="http://schemas.microsoft.com/office/drawing/2014/main" id="{ADFE5C4E-0B5D-4AB5-9877-3993F84A3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811469" y="321733"/>
            <a:ext cx="3375479" cy="3259667"/>
          </a:xfrm>
          <a:prstGeom prst="rect">
            <a:avLst/>
          </a:prstGeom>
          <a:solidFill>
            <a:srgbClr val="FFFFFF"/>
          </a:solidFill>
          <a:ln w="127000" cap="sq" cmpd="thinThick">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7EDA6F87-A858-4E96-937A-29082ACF899C}"/>
              </a:ext>
            </a:extLst>
          </p:cNvPr>
          <p:cNvPicPr>
            <a:picLocks noChangeAspect="1"/>
          </p:cNvPicPr>
          <p:nvPr/>
        </p:nvPicPr>
        <p:blipFill>
          <a:blip r:embed="rId4"/>
          <a:stretch>
            <a:fillRect/>
          </a:stretch>
        </p:blipFill>
        <p:spPr>
          <a:xfrm>
            <a:off x="5090338" y="1048782"/>
            <a:ext cx="2804299" cy="1799218"/>
          </a:xfrm>
          <a:prstGeom prst="rect">
            <a:avLst/>
          </a:prstGeom>
        </p:spPr>
      </p:pic>
      <p:sp>
        <p:nvSpPr>
          <p:cNvPr id="25" name="Rectangle 24">
            <a:extLst>
              <a:ext uri="{FF2B5EF4-FFF2-40B4-BE49-F238E27FC236}">
                <a16:creationId xmlns:a16="http://schemas.microsoft.com/office/drawing/2014/main" id="{06048CCE-094B-4948-B61B-DE627F1767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8508682" y="321733"/>
            <a:ext cx="3375478" cy="3259667"/>
          </a:xfrm>
          <a:prstGeom prst="rect">
            <a:avLst/>
          </a:prstGeom>
          <a:solidFill>
            <a:srgbClr val="FFFFFF"/>
          </a:solidFill>
          <a:ln w="127000" cap="sq" cmpd="thinThick">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33EC763-D4B0-4BEF-A479-A745B362A054}"/>
              </a:ext>
            </a:extLst>
          </p:cNvPr>
          <p:cNvPicPr>
            <a:picLocks noChangeAspect="1"/>
          </p:cNvPicPr>
          <p:nvPr/>
        </p:nvPicPr>
        <p:blipFill>
          <a:blip r:embed="rId5"/>
          <a:stretch>
            <a:fillRect/>
          </a:stretch>
        </p:blipFill>
        <p:spPr>
          <a:xfrm>
            <a:off x="8830415" y="1050124"/>
            <a:ext cx="2775335" cy="1796533"/>
          </a:xfrm>
          <a:prstGeom prst="rect">
            <a:avLst/>
          </a:prstGeom>
        </p:spPr>
      </p:pic>
      <p:cxnSp>
        <p:nvCxnSpPr>
          <p:cNvPr id="27" name="Straight Connector 26">
            <a:extLst>
              <a:ext uri="{FF2B5EF4-FFF2-40B4-BE49-F238E27FC236}">
                <a16:creationId xmlns:a16="http://schemas.microsoft.com/office/drawing/2014/main" id="{5BB48934-4796-4249-B64C-EE2375977B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a:off x="9057372" y="6495785"/>
            <a:ext cx="2743200" cy="306928"/>
          </a:xfrm>
        </p:spPr>
        <p:txBody>
          <a:bodyPr vert="horz" lIns="91440" tIns="45720" rIns="91440" bIns="45720" rtlCol="0" anchor="ctr">
            <a:normAutofit/>
          </a:bodyPr>
          <a:lstStyle/>
          <a:p>
            <a:pPr>
              <a:lnSpc>
                <a:spcPct val="90000"/>
              </a:lnSpc>
              <a:spcAft>
                <a:spcPts val="600"/>
              </a:spcAft>
            </a:pPr>
            <a:endParaRPr lang="en-US" sz="500"/>
          </a:p>
          <a:p>
            <a:pPr>
              <a:lnSpc>
                <a:spcPct val="90000"/>
              </a:lnSpc>
              <a:spcAft>
                <a:spcPts val="600"/>
              </a:spcAft>
            </a:pPr>
            <a:r>
              <a:rPr lang="en-US" sz="500"/>
              <a:t>Page </a:t>
            </a:r>
            <a:fld id="{8C0AF0A1-378B-0149-851B-8EEECC06DFCF}" type="slidenum">
              <a:rPr lang="en-US" sz="500" smtClean="0"/>
              <a:pPr>
                <a:lnSpc>
                  <a:spcPct val="90000"/>
                </a:lnSpc>
                <a:spcAft>
                  <a:spcPts val="600"/>
                </a:spcAft>
              </a:pPr>
              <a:t>17</a:t>
            </a:fld>
            <a:endParaRPr lang="en-US" sz="500"/>
          </a:p>
        </p:txBody>
      </p:sp>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88E4BCB0-88EF-4B8F-8315-A189E24F2AD5}"/>
              </a:ext>
            </a:extLst>
          </p:cNvPr>
          <p:cNvSpPr txBox="1">
            <a:spLocks/>
          </p:cNvSpPr>
          <p:nvPr/>
        </p:nvSpPr>
        <p:spPr>
          <a:xfrm>
            <a:off x="4880563" y="4370182"/>
            <a:ext cx="6601392" cy="99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100"/>
              <a:t>Top states based on average perception in study period</a:t>
            </a:r>
            <a:endParaRPr lang="en-US" sz="3100" dirty="0"/>
          </a:p>
        </p:txBody>
      </p:sp>
      <p:sp>
        <p:nvSpPr>
          <p:cNvPr id="6" name="TextBox 5">
            <a:extLst>
              <a:ext uri="{FF2B5EF4-FFF2-40B4-BE49-F238E27FC236}">
                <a16:creationId xmlns:a16="http://schemas.microsoft.com/office/drawing/2014/main" id="{1EEDB849-8261-4F91-B3A4-8BEA33038A81}"/>
              </a:ext>
            </a:extLst>
          </p:cNvPr>
          <p:cNvSpPr txBox="1"/>
          <p:nvPr/>
        </p:nvSpPr>
        <p:spPr>
          <a:xfrm>
            <a:off x="5090338" y="5566541"/>
            <a:ext cx="3505200" cy="646331"/>
          </a:xfrm>
          <a:prstGeom prst="rect">
            <a:avLst/>
          </a:prstGeom>
          <a:noFill/>
        </p:spPr>
        <p:txBody>
          <a:bodyPr wrap="square" rtlCol="0">
            <a:spAutoFit/>
          </a:bodyPr>
          <a:lstStyle/>
          <a:p>
            <a:r>
              <a:rPr lang="en-US" dirty="0">
                <a:solidFill>
                  <a:schemeClr val="accent6">
                    <a:lumMod val="60000"/>
                    <a:lumOff val="40000"/>
                  </a:schemeClr>
                </a:solidFill>
              </a:rPr>
              <a:t>Red and blue selection is based on</a:t>
            </a:r>
          </a:p>
          <a:p>
            <a:r>
              <a:rPr lang="en-US" dirty="0">
                <a:solidFill>
                  <a:schemeClr val="accent6">
                    <a:lumMod val="60000"/>
                    <a:lumOff val="40000"/>
                  </a:schemeClr>
                </a:solidFill>
              </a:rPr>
              <a:t>2016 presidential election</a:t>
            </a:r>
          </a:p>
        </p:txBody>
      </p:sp>
    </p:spTree>
    <p:extLst>
      <p:ext uri="{BB962C8B-B14F-4D97-AF65-F5344CB8AC3E}">
        <p14:creationId xmlns:p14="http://schemas.microsoft.com/office/powerpoint/2010/main" val="1525254507"/>
      </p:ext>
    </p:extLst>
  </p:cSld>
  <p:clrMapOvr>
    <a:overrideClrMapping bg1="dk1" tx1="lt1" bg2="dk2" tx2="lt2" accent1="accent1" accent2="accent2" accent3="accent3" accent4="accent4" accent5="accent5" accent6="accent6" hlink="hlink" folHlink="folHlink"/>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8EAF102-FF01-2743-9A34-2CC8AA615E0D}"/>
              </a:ext>
            </a:extLst>
          </p:cNvPr>
          <p:cNvSpPr/>
          <p:nvPr/>
        </p:nvSpPr>
        <p:spPr>
          <a:xfrm>
            <a:off x="4603468" y="5119016"/>
            <a:ext cx="6829520" cy="484963"/>
          </a:xfrm>
          <a:prstGeom prst="rect">
            <a:avLst/>
          </a:prstGeom>
        </p:spPr>
        <p:txBody>
          <a:bodyPr vert="horz" lIns="91440" tIns="45720" rIns="91440" bIns="45720" rtlCol="0" anchor="b">
            <a:normAutofit fontScale="85000" lnSpcReduction="20000"/>
          </a:bodyPr>
          <a:lstStyle/>
          <a:p>
            <a:pPr>
              <a:lnSpc>
                <a:spcPct val="90000"/>
              </a:lnSpc>
              <a:spcBef>
                <a:spcPct val="0"/>
              </a:spcBef>
              <a:spcAft>
                <a:spcPts val="600"/>
              </a:spcAft>
            </a:pPr>
            <a:r>
              <a:rPr lang="en-US" sz="4000" kern="1200" dirty="0">
                <a:solidFill>
                  <a:srgbClr val="FFFFFF"/>
                </a:solidFill>
                <a:latin typeface="+mj-lt"/>
                <a:ea typeface="+mj-ea"/>
                <a:cs typeface="+mj-cs"/>
              </a:rPr>
              <a:t>Temporal Analysis</a:t>
            </a:r>
          </a:p>
        </p:txBody>
      </p:sp>
      <p:pic>
        <p:nvPicPr>
          <p:cNvPr id="8" name="Picture 7">
            <a:extLst>
              <a:ext uri="{FF2B5EF4-FFF2-40B4-BE49-F238E27FC236}">
                <a16:creationId xmlns:a16="http://schemas.microsoft.com/office/drawing/2014/main" id="{943A3549-4CF5-4956-B186-CFDA756018C5}"/>
              </a:ext>
            </a:extLst>
          </p:cNvPr>
          <p:cNvPicPr>
            <a:picLocks noChangeAspect="1"/>
          </p:cNvPicPr>
          <p:nvPr/>
        </p:nvPicPr>
        <p:blipFill>
          <a:blip r:embed="rId3"/>
          <a:stretch>
            <a:fillRect/>
          </a:stretch>
        </p:blipFill>
        <p:spPr>
          <a:xfrm>
            <a:off x="821378" y="555530"/>
            <a:ext cx="3178449" cy="1889357"/>
          </a:xfrm>
          <a:prstGeom prst="rect">
            <a:avLst/>
          </a:prstGeom>
        </p:spPr>
      </p:pic>
      <p:pic>
        <p:nvPicPr>
          <p:cNvPr id="9" name="Picture 8">
            <a:extLst>
              <a:ext uri="{FF2B5EF4-FFF2-40B4-BE49-F238E27FC236}">
                <a16:creationId xmlns:a16="http://schemas.microsoft.com/office/drawing/2014/main" id="{8C8119FA-4B46-407A-990A-C834C2D96C6F}"/>
              </a:ext>
            </a:extLst>
          </p:cNvPr>
          <p:cNvPicPr>
            <a:picLocks noChangeAspect="1"/>
          </p:cNvPicPr>
          <p:nvPr/>
        </p:nvPicPr>
        <p:blipFill>
          <a:blip r:embed="rId4"/>
          <a:stretch>
            <a:fillRect/>
          </a:stretch>
        </p:blipFill>
        <p:spPr>
          <a:xfrm>
            <a:off x="8311674" y="555530"/>
            <a:ext cx="3180607" cy="1890640"/>
          </a:xfrm>
          <a:prstGeom prst="rect">
            <a:avLst/>
          </a:prstGeom>
        </p:spPr>
      </p:pic>
      <p:pic>
        <p:nvPicPr>
          <p:cNvPr id="10" name="Picture 9">
            <a:extLst>
              <a:ext uri="{FF2B5EF4-FFF2-40B4-BE49-F238E27FC236}">
                <a16:creationId xmlns:a16="http://schemas.microsoft.com/office/drawing/2014/main" id="{259C9B3E-771B-4070-9247-F3D921B98B81}"/>
              </a:ext>
            </a:extLst>
          </p:cNvPr>
          <p:cNvPicPr>
            <a:picLocks noChangeAspect="1"/>
          </p:cNvPicPr>
          <p:nvPr/>
        </p:nvPicPr>
        <p:blipFill>
          <a:blip r:embed="rId5"/>
          <a:stretch>
            <a:fillRect/>
          </a:stretch>
        </p:blipFill>
        <p:spPr>
          <a:xfrm>
            <a:off x="723908" y="3140642"/>
            <a:ext cx="3677683" cy="1151104"/>
          </a:xfrm>
          <a:prstGeom prst="rect">
            <a:avLst/>
          </a:prstGeom>
        </p:spPr>
      </p:pic>
      <p:pic>
        <p:nvPicPr>
          <p:cNvPr id="11" name="Picture 10">
            <a:extLst>
              <a:ext uri="{FF2B5EF4-FFF2-40B4-BE49-F238E27FC236}">
                <a16:creationId xmlns:a16="http://schemas.microsoft.com/office/drawing/2014/main" id="{E780D1E2-B335-41AA-B42A-64FBFE531A53}"/>
              </a:ext>
            </a:extLst>
          </p:cNvPr>
          <p:cNvPicPr>
            <a:picLocks noChangeAspect="1"/>
          </p:cNvPicPr>
          <p:nvPr/>
        </p:nvPicPr>
        <p:blipFill>
          <a:blip r:embed="rId6"/>
          <a:stretch>
            <a:fillRect/>
          </a:stretch>
        </p:blipFill>
        <p:spPr>
          <a:xfrm>
            <a:off x="4318337" y="853101"/>
            <a:ext cx="3560281" cy="2138373"/>
          </a:xfrm>
          <a:prstGeom prst="rect">
            <a:avLst/>
          </a:prstGeom>
        </p:spPr>
      </p:pic>
      <p:pic>
        <p:nvPicPr>
          <p:cNvPr id="13" name="Picture 12">
            <a:extLst>
              <a:ext uri="{FF2B5EF4-FFF2-40B4-BE49-F238E27FC236}">
                <a16:creationId xmlns:a16="http://schemas.microsoft.com/office/drawing/2014/main" id="{4033C721-39F2-4E48-8ADC-C27ABB3F2E06}"/>
              </a:ext>
            </a:extLst>
          </p:cNvPr>
          <p:cNvPicPr>
            <a:picLocks noChangeAspect="1"/>
          </p:cNvPicPr>
          <p:nvPr/>
        </p:nvPicPr>
        <p:blipFill>
          <a:blip r:embed="rId7"/>
          <a:stretch>
            <a:fillRect/>
          </a:stretch>
        </p:blipFill>
        <p:spPr>
          <a:xfrm>
            <a:off x="8197128" y="3137481"/>
            <a:ext cx="3683807" cy="1153021"/>
          </a:xfrm>
          <a:prstGeom prst="rect">
            <a:avLst/>
          </a:prstGeom>
        </p:spPr>
      </p:pic>
      <p:pic>
        <p:nvPicPr>
          <p:cNvPr id="17" name="Picture 16">
            <a:extLst>
              <a:ext uri="{FF2B5EF4-FFF2-40B4-BE49-F238E27FC236}">
                <a16:creationId xmlns:a16="http://schemas.microsoft.com/office/drawing/2014/main" id="{8BF08BD6-292C-43F8-8A22-38101C56019B}"/>
              </a:ext>
            </a:extLst>
          </p:cNvPr>
          <p:cNvPicPr>
            <a:picLocks noChangeAspect="1"/>
          </p:cNvPicPr>
          <p:nvPr/>
        </p:nvPicPr>
        <p:blipFill>
          <a:blip r:embed="rId8"/>
          <a:stretch>
            <a:fillRect/>
          </a:stretch>
        </p:blipFill>
        <p:spPr>
          <a:xfrm>
            <a:off x="723908" y="4583210"/>
            <a:ext cx="3154398" cy="1894592"/>
          </a:xfrm>
          <a:prstGeom prst="rect">
            <a:avLst/>
          </a:prstGeom>
        </p:spPr>
      </p:pic>
      <p:cxnSp>
        <p:nvCxnSpPr>
          <p:cNvPr id="28" name="Straight Connector 2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a:off x="9057372" y="6536267"/>
            <a:ext cx="2743200" cy="306928"/>
          </a:xfrm>
        </p:spPr>
        <p:txBody>
          <a:bodyPr vert="horz" lIns="91440" tIns="45720" rIns="91440" bIns="45720" rtlCol="0" anchor="ctr">
            <a:normAutofit/>
          </a:bodyPr>
          <a:lstStyle/>
          <a:p>
            <a:pPr>
              <a:lnSpc>
                <a:spcPct val="90000"/>
              </a:lnSpc>
              <a:spcAft>
                <a:spcPts val="600"/>
              </a:spcAft>
            </a:pPr>
            <a:endParaRPr lang="en-US" sz="500">
              <a:solidFill>
                <a:schemeClr val="tx1">
                  <a:lumMod val="75000"/>
                  <a:lumOff val="25000"/>
                </a:schemeClr>
              </a:solidFill>
            </a:endParaRPr>
          </a:p>
          <a:p>
            <a:pPr>
              <a:lnSpc>
                <a:spcPct val="90000"/>
              </a:lnSpc>
              <a:spcAft>
                <a:spcPts val="600"/>
              </a:spcAft>
            </a:pPr>
            <a:r>
              <a:rPr lang="en-US" sz="500">
                <a:solidFill>
                  <a:schemeClr val="tx1">
                    <a:lumMod val="75000"/>
                    <a:lumOff val="25000"/>
                  </a:schemeClr>
                </a:solidFill>
              </a:rPr>
              <a:t>Page </a:t>
            </a:r>
            <a:fld id="{8C0AF0A1-378B-0149-851B-8EEECC06DFCF}" type="slidenum">
              <a:rPr lang="en-US" sz="500">
                <a:solidFill>
                  <a:schemeClr val="tx1">
                    <a:lumMod val="75000"/>
                    <a:lumOff val="25000"/>
                  </a:schemeClr>
                </a:solidFill>
              </a:rPr>
              <a:pPr>
                <a:lnSpc>
                  <a:spcPct val="90000"/>
                </a:lnSpc>
                <a:spcAft>
                  <a:spcPts val="600"/>
                </a:spcAft>
              </a:pPr>
              <a:t>18</a:t>
            </a:fld>
            <a:endParaRPr lang="en-US" sz="500">
              <a:solidFill>
                <a:schemeClr val="tx1">
                  <a:lumMod val="75000"/>
                  <a:lumOff val="25000"/>
                </a:schemeClr>
              </a:solidFill>
            </a:endParaRPr>
          </a:p>
        </p:txBody>
      </p:sp>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lang="en-US"/>
          </a:p>
          <a:p>
            <a:pPr>
              <a:spcAft>
                <a:spcPts val="600"/>
              </a:spcAft>
            </a:pP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endParaRPr lang="en-US">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 name="Title 1">
            <a:extLst>
              <a:ext uri="{FF2B5EF4-FFF2-40B4-BE49-F238E27FC236}">
                <a16:creationId xmlns:a16="http://schemas.microsoft.com/office/drawing/2014/main" id="{ACB9F48D-82C6-4AA7-899C-C588A67E32D8}"/>
              </a:ext>
            </a:extLst>
          </p:cNvPr>
          <p:cNvSpPr txBox="1">
            <a:spLocks/>
          </p:cNvSpPr>
          <p:nvPr/>
        </p:nvSpPr>
        <p:spPr>
          <a:xfrm>
            <a:off x="6862226" y="4946319"/>
            <a:ext cx="5122140" cy="64652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3000" dirty="0">
                <a:solidFill>
                  <a:srgbClr val="FFFFFF"/>
                </a:solidFill>
              </a:rPr>
              <a:t>:Daily ranking result</a:t>
            </a:r>
          </a:p>
        </p:txBody>
      </p:sp>
    </p:spTree>
    <p:extLst>
      <p:ext uri="{BB962C8B-B14F-4D97-AF65-F5344CB8AC3E}">
        <p14:creationId xmlns:p14="http://schemas.microsoft.com/office/powerpoint/2010/main" val="1937789974"/>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19</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4878259" cy="461665"/>
          </a:xfrm>
          <a:prstGeom prst="rect">
            <a:avLst/>
          </a:prstGeom>
        </p:spPr>
        <p:txBody>
          <a:bodyPr wrap="none">
            <a:spAutoFit/>
          </a:bodyPr>
          <a:lstStyle/>
          <a:p>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Public reaction to reopening policy</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 name="TextBox 1">
            <a:extLst>
              <a:ext uri="{FF2B5EF4-FFF2-40B4-BE49-F238E27FC236}">
                <a16:creationId xmlns:a16="http://schemas.microsoft.com/office/drawing/2014/main" id="{0D625DB3-DA1F-4B4F-94F9-A236B13B5C01}"/>
              </a:ext>
            </a:extLst>
          </p:cNvPr>
          <p:cNvSpPr txBox="1"/>
          <p:nvPr/>
        </p:nvSpPr>
        <p:spPr>
          <a:xfrm>
            <a:off x="682398" y="3427305"/>
            <a:ext cx="3429000" cy="1909753"/>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pattern in state by state data shows, the </a:t>
            </a:r>
            <a:r>
              <a:rPr lang="en-US" sz="1600" dirty="0">
                <a:solidFill>
                  <a:srgbClr val="FF0000"/>
                </a:solidFill>
                <a:latin typeface="Times New Roman" panose="02020603050405020304" pitchFamily="18" charset="0"/>
                <a:cs typeface="Times New Roman" panose="02020603050405020304" pitchFamily="18" charset="0"/>
              </a:rPr>
              <a:t>people support an early “partial reopen” policy</a:t>
            </a:r>
            <a:r>
              <a:rPr lang="en-US" sz="1600" dirty="0">
                <a:latin typeface="Times New Roman" panose="02020603050405020304" pitchFamily="18" charset="0"/>
                <a:cs typeface="Times New Roman" panose="02020603050405020304" pitchFamily="18" charset="0"/>
              </a:rPr>
              <a:t>. The “full early reopen policy” most of the </a:t>
            </a:r>
            <a:r>
              <a:rPr lang="en-US" sz="1600" dirty="0">
                <a:solidFill>
                  <a:srgbClr val="FF0000"/>
                </a:solidFill>
                <a:latin typeface="Times New Roman" panose="02020603050405020304" pitchFamily="18" charset="0"/>
                <a:cs typeface="Times New Roman" panose="02020603050405020304" pitchFamily="18" charset="0"/>
              </a:rPr>
              <a:t>time receives a negative reaction by public</a:t>
            </a:r>
          </a:p>
          <a:p>
            <a:pPr algn="just">
              <a:lnSpc>
                <a:spcPct val="90000"/>
              </a:lnSpc>
              <a:spcAft>
                <a:spcPts val="600"/>
              </a:spcAft>
            </a:pPr>
            <a:r>
              <a:rPr lang="en-US" sz="1200" dirty="0"/>
              <a:t>(some examples are presented; all states data is provided in excel)</a:t>
            </a:r>
          </a:p>
        </p:txBody>
      </p:sp>
      <p:sp>
        <p:nvSpPr>
          <p:cNvPr id="3" name="Rectangle 2">
            <a:extLst>
              <a:ext uri="{FF2B5EF4-FFF2-40B4-BE49-F238E27FC236}">
                <a16:creationId xmlns:a16="http://schemas.microsoft.com/office/drawing/2014/main" id="{79793EF7-6A6F-4577-BAF9-4BE8E90B4390}"/>
              </a:ext>
            </a:extLst>
          </p:cNvPr>
          <p:cNvSpPr/>
          <p:nvPr/>
        </p:nvSpPr>
        <p:spPr>
          <a:xfrm>
            <a:off x="377458" y="2485063"/>
            <a:ext cx="3147160" cy="707886"/>
          </a:xfrm>
          <a:prstGeom prst="rect">
            <a:avLst/>
          </a:prstGeom>
          <a:noFill/>
        </p:spPr>
        <p:txBody>
          <a:bodyPr wrap="square" lIns="91440" tIns="45720" rIns="91440" bIns="45720">
            <a:spAutoFit/>
          </a:bodyPr>
          <a:lstStyle/>
          <a:p>
            <a:pPr marL="457200" indent="-457200" algn="ctr">
              <a:spcAft>
                <a:spcPts val="600"/>
              </a:spcAft>
              <a:buAutoNum type="arabicParenR"/>
            </a:pPr>
            <a:r>
              <a:rPr lang="en-US" sz="2000" b="0" cap="none" spc="0" dirty="0">
                <a:ln w="0"/>
                <a:solidFill>
                  <a:schemeClr val="tx1"/>
                </a:solidFill>
                <a:effectLst>
                  <a:outerShdw blurRad="38100" dist="19050" dir="2700000" algn="tl" rotWithShape="0">
                    <a:schemeClr val="dk1">
                      <a:alpha val="40000"/>
                    </a:schemeClr>
                  </a:outerShdw>
                </a:effectLst>
              </a:rPr>
              <a:t>Early reopen Policy</a:t>
            </a:r>
            <a:r>
              <a:rPr lang="en-US" sz="2000" dirty="0">
                <a:ln w="0"/>
                <a:effectLst>
                  <a:outerShdw blurRad="38100" dist="19050" dir="2700000" algn="tl" rotWithShape="0">
                    <a:schemeClr val="dk1">
                      <a:alpha val="40000"/>
                    </a:schemeClr>
                  </a:outerShdw>
                </a:effectLst>
              </a:rPr>
              <a:t> (before 5 May)</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5856FAD1-9724-43DE-B0CE-AF5D73DF3805}"/>
              </a:ext>
            </a:extLst>
          </p:cNvPr>
          <p:cNvPicPr>
            <a:picLocks noChangeAspect="1"/>
          </p:cNvPicPr>
          <p:nvPr/>
        </p:nvPicPr>
        <p:blipFill>
          <a:blip r:embed="rId3"/>
          <a:stretch>
            <a:fillRect/>
          </a:stretch>
        </p:blipFill>
        <p:spPr>
          <a:xfrm>
            <a:off x="4187741" y="1350853"/>
            <a:ext cx="7548593" cy="4504424"/>
          </a:xfrm>
          <a:prstGeom prst="rect">
            <a:avLst/>
          </a:prstGeom>
        </p:spPr>
      </p:pic>
    </p:spTree>
    <p:extLst>
      <p:ext uri="{BB962C8B-B14F-4D97-AF65-F5344CB8AC3E}">
        <p14:creationId xmlns:p14="http://schemas.microsoft.com/office/powerpoint/2010/main" val="1831152249"/>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2</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3387466" cy="461665"/>
          </a:xfrm>
          <a:prstGeom prst="rect">
            <a:avLst/>
          </a:prstGeom>
        </p:spPr>
        <p:txBody>
          <a:bodyPr wrap="none">
            <a:spAutoFit/>
          </a:bodyPr>
          <a:lstStyle/>
          <a:p>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Research Backgrounds</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8" name="TextBox 7">
            <a:extLst>
              <a:ext uri="{FF2B5EF4-FFF2-40B4-BE49-F238E27FC236}">
                <a16:creationId xmlns:a16="http://schemas.microsoft.com/office/drawing/2014/main" id="{2DBE6312-762B-E245-BBDB-67BCFF4DCADA}"/>
              </a:ext>
            </a:extLst>
          </p:cNvPr>
          <p:cNvSpPr txBox="1"/>
          <p:nvPr/>
        </p:nvSpPr>
        <p:spPr>
          <a:xfrm>
            <a:off x="1801368" y="1325880"/>
            <a:ext cx="9272016" cy="4216539"/>
          </a:xfrm>
          <a:prstGeom prst="rect">
            <a:avLst/>
          </a:prstGeom>
          <a:noFill/>
        </p:spPr>
        <p:txBody>
          <a:bodyPr wrap="square" rtlCol="0">
            <a:spAutoFit/>
          </a:bodyPr>
          <a:lstStyle/>
          <a:p>
            <a:pPr marL="342900" indent="-342900">
              <a:buFont typeface="Arial" panose="020B0604020202020204" pitchFamily="34" charset="0"/>
              <a:buChar char="•"/>
            </a:pPr>
            <a:r>
              <a:rPr lang="en-US" sz="2200" dirty="0"/>
              <a:t>Most states started to lift lockdown order on May.</a:t>
            </a:r>
          </a:p>
          <a:p>
            <a:pPr marL="171450" indent="-171450">
              <a:buFont typeface="Arial" panose="020B0604020202020204" pitchFamily="34" charset="0"/>
              <a:buChar char="•"/>
            </a:pPr>
            <a:endParaRPr lang="en-US" sz="1200" dirty="0"/>
          </a:p>
          <a:p>
            <a:pPr marL="342900" indent="-342900">
              <a:buFont typeface="Arial" panose="020B0604020202020204" pitchFamily="34" charset="0"/>
              <a:buChar char="•"/>
            </a:pPr>
            <a:r>
              <a:rPr lang="en-US" sz="2200" dirty="0"/>
              <a:t>The reported cases keeps going up.</a:t>
            </a:r>
          </a:p>
          <a:p>
            <a:endParaRPr lang="en-US" sz="1200" dirty="0"/>
          </a:p>
          <a:p>
            <a:pPr marL="342900" indent="-342900">
              <a:buFont typeface="Arial" panose="020B0604020202020204" pitchFamily="34" charset="0"/>
              <a:buChar char="•"/>
            </a:pPr>
            <a:r>
              <a:rPr lang="en-US" sz="2200" dirty="0"/>
              <a:t>Would it be possible to track people’s perception for reopening?</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2200" dirty="0"/>
              <a:t>Traditional Surveys. However:</a:t>
            </a:r>
          </a:p>
          <a:p>
            <a:pPr marL="742950" lvl="1" indent="-285750">
              <a:buFont typeface="Arial" panose="020B0604020202020204" pitchFamily="34" charset="0"/>
              <a:buChar char="•"/>
            </a:pPr>
            <a:r>
              <a:rPr lang="en-US" dirty="0"/>
              <a:t>Respondents may not feel encouraged to provide accurate, honest answers or may not feel comfortable providing answers that present themselves in a unfavorable manner.</a:t>
            </a:r>
          </a:p>
          <a:p>
            <a:pPr marL="742950" lvl="1" indent="-285750">
              <a:buFont typeface="Arial" panose="020B0604020202020204" pitchFamily="34" charset="0"/>
              <a:buChar char="•"/>
            </a:pPr>
            <a:r>
              <a:rPr lang="en-US" dirty="0"/>
              <a:t>Surveys with closed-ended questions may have a lower validity rate than other question types.</a:t>
            </a:r>
          </a:p>
          <a:p>
            <a:pPr marL="742950" lvl="1" indent="-285750">
              <a:buFont typeface="Arial" panose="020B0604020202020204" pitchFamily="34" charset="0"/>
              <a:buChar char="•"/>
            </a:pPr>
            <a:r>
              <a:rPr lang="en-US" dirty="0"/>
              <a:t>The number of respondents who choose to respond to a survey question may be different from those who chose not to respond, thus creating bias.</a:t>
            </a:r>
          </a:p>
          <a:p>
            <a:pPr marL="742950" lvl="1" indent="-285750">
              <a:buFont typeface="Arial" panose="020B0604020202020204" pitchFamily="34" charset="0"/>
              <a:buChar char="•"/>
            </a:pPr>
            <a:r>
              <a:rPr lang="en-US" dirty="0"/>
              <a:t>Survey question answer options could lead to unclear data because certain answer options may be interpreted differently by respondents. </a:t>
            </a:r>
            <a:endParaRPr lang="en-US" sz="2200" dirty="0"/>
          </a:p>
        </p:txBody>
      </p:sp>
    </p:spTree>
    <p:extLst>
      <p:ext uri="{BB962C8B-B14F-4D97-AF65-F5344CB8AC3E}">
        <p14:creationId xmlns:p14="http://schemas.microsoft.com/office/powerpoint/2010/main" val="528602338"/>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8EAF102-FF01-2743-9A34-2CC8AA615E0D}"/>
              </a:ext>
            </a:extLst>
          </p:cNvPr>
          <p:cNvSpPr/>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a:solidFill>
                  <a:srgbClr val="FFFFFF"/>
                </a:solidFill>
                <a:latin typeface="+mj-lt"/>
                <a:ea typeface="+mj-ea"/>
                <a:cs typeface="+mj-cs"/>
              </a:rPr>
              <a:t>Public reaction to reopening policy</a:t>
            </a:r>
          </a:p>
        </p:txBody>
      </p:sp>
      <p:cxnSp>
        <p:nvCxnSpPr>
          <p:cNvPr id="28" name="Straight Connector 2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B705772-3056-43CD-85B2-C7E537094D69}"/>
              </a:ext>
            </a:extLst>
          </p:cNvPr>
          <p:cNvPicPr>
            <a:picLocks noChangeAspect="1"/>
          </p:cNvPicPr>
          <p:nvPr/>
        </p:nvPicPr>
        <p:blipFill rotWithShape="1">
          <a:blip r:embed="rId3">
            <a:extLst>
              <a:ext uri="{28A0092B-C50C-407E-A947-70E740481C1C}">
                <a14:useLocalDpi xmlns:a14="http://schemas.microsoft.com/office/drawing/2010/main" val="0"/>
              </a:ext>
            </a:extLst>
          </a:blip>
          <a:srcRect r="-2" b="5541"/>
          <a:stretch/>
        </p:blipFill>
        <p:spPr>
          <a:xfrm>
            <a:off x="706252" y="2596836"/>
            <a:ext cx="5081232" cy="3671866"/>
          </a:xfrm>
          <a:prstGeom prst="rect">
            <a:avLst/>
          </a:prstGeom>
        </p:spPr>
      </p:pic>
      <p:cxnSp>
        <p:nvCxnSpPr>
          <p:cNvPr id="30" name="Straight Connector 2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B0D8C0F-1F88-4758-ABC1-01C214183698}"/>
              </a:ext>
            </a:extLst>
          </p:cNvPr>
          <p:cNvPicPr>
            <a:picLocks noChangeAspect="1"/>
          </p:cNvPicPr>
          <p:nvPr/>
        </p:nvPicPr>
        <p:blipFill rotWithShape="1">
          <a:blip r:embed="rId4"/>
          <a:srcRect r="16747"/>
          <a:stretch/>
        </p:blipFill>
        <p:spPr>
          <a:xfrm>
            <a:off x="6404518" y="2605060"/>
            <a:ext cx="5455917" cy="3686299"/>
          </a:xfrm>
          <a:prstGeom prst="rect">
            <a:avLst/>
          </a:prstGeom>
        </p:spPr>
      </p:pic>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lnSpc>
                <a:spcPct val="90000"/>
              </a:lnSpc>
              <a:spcAft>
                <a:spcPts val="600"/>
              </a:spcAft>
            </a:pPr>
            <a:endParaRPr lang="en-US" sz="600">
              <a:solidFill>
                <a:srgbClr val="898989"/>
              </a:solidFill>
            </a:endParaRPr>
          </a:p>
          <a:p>
            <a:pPr>
              <a:lnSpc>
                <a:spcPct val="90000"/>
              </a:lnSpc>
              <a:spcAft>
                <a:spcPts val="600"/>
              </a:spcAft>
            </a:pPr>
            <a:r>
              <a:rPr lang="en-US" sz="600">
                <a:solidFill>
                  <a:srgbClr val="898989"/>
                </a:solidFill>
              </a:rPr>
              <a:t>Page </a:t>
            </a:r>
            <a:fld id="{8C0AF0A1-378B-0149-851B-8EEECC06DFCF}" type="slidenum">
              <a:rPr lang="en-US" sz="600">
                <a:solidFill>
                  <a:srgbClr val="898989"/>
                </a:solidFill>
              </a:rPr>
              <a:pPr>
                <a:lnSpc>
                  <a:spcPct val="90000"/>
                </a:lnSpc>
                <a:spcAft>
                  <a:spcPts val="600"/>
                </a:spcAft>
              </a:pPr>
              <a:t>20</a:t>
            </a:fld>
            <a:endParaRPr lang="en-US" sz="600">
              <a:solidFill>
                <a:srgbClr val="898989"/>
              </a:solidFill>
            </a:endParaRPr>
          </a:p>
        </p:txBody>
      </p:sp>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lang="en-US"/>
          </a:p>
          <a:p>
            <a:pPr>
              <a:spcAft>
                <a:spcPts val="600"/>
              </a:spcAft>
            </a:pP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endParaRPr lang="en-US">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Rectangle 2">
            <a:extLst>
              <a:ext uri="{FF2B5EF4-FFF2-40B4-BE49-F238E27FC236}">
                <a16:creationId xmlns:a16="http://schemas.microsoft.com/office/drawing/2014/main" id="{79793EF7-6A6F-4577-BAF9-4BE8E90B4390}"/>
              </a:ext>
            </a:extLst>
          </p:cNvPr>
          <p:cNvSpPr/>
          <p:nvPr/>
        </p:nvSpPr>
        <p:spPr>
          <a:xfrm>
            <a:off x="396882" y="2204950"/>
            <a:ext cx="3147160" cy="400110"/>
          </a:xfrm>
          <a:prstGeom prst="rect">
            <a:avLst/>
          </a:prstGeom>
          <a:noFill/>
        </p:spPr>
        <p:txBody>
          <a:bodyPr wrap="square" lIns="91440" tIns="45720" rIns="91440" bIns="45720">
            <a:spAutoFit/>
          </a:bodyPr>
          <a:lstStyle/>
          <a:p>
            <a:pPr algn="ctr">
              <a:spcAft>
                <a:spcPts val="600"/>
              </a:spcAft>
            </a:pPr>
            <a:r>
              <a:rPr lang="en-US" sz="2000" b="0" cap="none" spc="0" dirty="0">
                <a:ln w="0"/>
                <a:solidFill>
                  <a:schemeClr val="tx1"/>
                </a:solidFill>
                <a:effectLst>
                  <a:outerShdw blurRad="38100" dist="19050" dir="2700000" algn="tl" rotWithShape="0">
                    <a:schemeClr val="dk1">
                      <a:alpha val="40000"/>
                    </a:schemeClr>
                  </a:outerShdw>
                </a:effectLst>
              </a:rPr>
              <a:t>1) Early reopen Policy</a:t>
            </a:r>
          </a:p>
        </p:txBody>
      </p:sp>
    </p:spTree>
    <p:extLst>
      <p:ext uri="{BB962C8B-B14F-4D97-AF65-F5344CB8AC3E}">
        <p14:creationId xmlns:p14="http://schemas.microsoft.com/office/powerpoint/2010/main" val="3844994704"/>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8EAF102-FF01-2743-9A34-2CC8AA615E0D}"/>
              </a:ext>
            </a:extLst>
          </p:cNvPr>
          <p:cNvSpPr/>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a:solidFill>
                  <a:srgbClr val="FFFFFF"/>
                </a:solidFill>
                <a:latin typeface="+mj-lt"/>
                <a:ea typeface="+mj-ea"/>
                <a:cs typeface="+mj-cs"/>
              </a:rPr>
              <a:t>Public reaction to reopening policy</a:t>
            </a:r>
          </a:p>
        </p:txBody>
      </p:sp>
      <p:cxnSp>
        <p:nvCxnSpPr>
          <p:cNvPr id="33" name="Straight Connector 2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83A5D6B-1903-4C99-B707-6A43190EC44A}"/>
              </a:ext>
            </a:extLst>
          </p:cNvPr>
          <p:cNvPicPr>
            <a:picLocks noChangeAspect="1"/>
          </p:cNvPicPr>
          <p:nvPr/>
        </p:nvPicPr>
        <p:blipFill>
          <a:blip r:embed="rId3"/>
          <a:stretch>
            <a:fillRect/>
          </a:stretch>
        </p:blipFill>
        <p:spPr>
          <a:xfrm>
            <a:off x="618388" y="3005100"/>
            <a:ext cx="5383880" cy="2932556"/>
          </a:xfrm>
          <a:prstGeom prst="rect">
            <a:avLst/>
          </a:prstGeom>
        </p:spPr>
      </p:pic>
      <p:cxnSp>
        <p:nvCxnSpPr>
          <p:cNvPr id="34" name="Straight Connector 2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80B95CB-BDF1-44DE-B1B6-C16113B3A07E}"/>
              </a:ext>
            </a:extLst>
          </p:cNvPr>
          <p:cNvPicPr>
            <a:picLocks noChangeAspect="1"/>
          </p:cNvPicPr>
          <p:nvPr/>
        </p:nvPicPr>
        <p:blipFill>
          <a:blip r:embed="rId4"/>
          <a:stretch>
            <a:fillRect/>
          </a:stretch>
        </p:blipFill>
        <p:spPr>
          <a:xfrm>
            <a:off x="6243198" y="3005100"/>
            <a:ext cx="5455917" cy="2891636"/>
          </a:xfrm>
          <a:prstGeom prst="rect">
            <a:avLst/>
          </a:prstGeom>
        </p:spPr>
      </p:pic>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lnSpc>
                <a:spcPct val="90000"/>
              </a:lnSpc>
              <a:spcAft>
                <a:spcPts val="600"/>
              </a:spcAft>
            </a:pPr>
            <a:endParaRPr lang="en-US" sz="600">
              <a:solidFill>
                <a:srgbClr val="898989"/>
              </a:solidFill>
            </a:endParaRPr>
          </a:p>
          <a:p>
            <a:pPr>
              <a:lnSpc>
                <a:spcPct val="90000"/>
              </a:lnSpc>
              <a:spcAft>
                <a:spcPts val="600"/>
              </a:spcAft>
            </a:pPr>
            <a:r>
              <a:rPr lang="en-US" sz="600">
                <a:solidFill>
                  <a:srgbClr val="898989"/>
                </a:solidFill>
              </a:rPr>
              <a:t>Page </a:t>
            </a:r>
            <a:fld id="{8C0AF0A1-378B-0149-851B-8EEECC06DFCF}" type="slidenum">
              <a:rPr lang="en-US" sz="600">
                <a:solidFill>
                  <a:srgbClr val="898989"/>
                </a:solidFill>
              </a:rPr>
              <a:pPr>
                <a:lnSpc>
                  <a:spcPct val="90000"/>
                </a:lnSpc>
                <a:spcAft>
                  <a:spcPts val="600"/>
                </a:spcAft>
              </a:pPr>
              <a:t>21</a:t>
            </a:fld>
            <a:endParaRPr lang="en-US" sz="600">
              <a:solidFill>
                <a:srgbClr val="898989"/>
              </a:solidFill>
            </a:endParaRPr>
          </a:p>
        </p:txBody>
      </p:sp>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lang="en-US"/>
          </a:p>
          <a:p>
            <a:pPr>
              <a:spcAft>
                <a:spcPts val="600"/>
              </a:spcAft>
            </a:pPr>
            <a:r>
              <a:rPr lang="en-US">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3" name="Rectangle 2">
            <a:extLst>
              <a:ext uri="{FF2B5EF4-FFF2-40B4-BE49-F238E27FC236}">
                <a16:creationId xmlns:a16="http://schemas.microsoft.com/office/drawing/2014/main" id="{79793EF7-6A6F-4577-BAF9-4BE8E90B4390}"/>
              </a:ext>
            </a:extLst>
          </p:cNvPr>
          <p:cNvSpPr/>
          <p:nvPr/>
        </p:nvSpPr>
        <p:spPr>
          <a:xfrm>
            <a:off x="303028" y="2186701"/>
            <a:ext cx="3147160" cy="400110"/>
          </a:xfrm>
          <a:prstGeom prst="rect">
            <a:avLst/>
          </a:prstGeom>
          <a:noFill/>
        </p:spPr>
        <p:txBody>
          <a:bodyPr wrap="square" lIns="91440" tIns="45720" rIns="91440" bIns="45720">
            <a:spAutoFit/>
          </a:bodyPr>
          <a:lstStyle/>
          <a:p>
            <a:pPr algn="ctr">
              <a:spcAft>
                <a:spcPts val="600"/>
              </a:spcAft>
            </a:pPr>
            <a:r>
              <a:rPr lang="en-US" sz="2000" b="0" cap="none" spc="0" dirty="0">
                <a:ln w="0"/>
                <a:solidFill>
                  <a:schemeClr val="tx1"/>
                </a:solidFill>
                <a:effectLst>
                  <a:outerShdw blurRad="38100" dist="19050" dir="2700000" algn="tl" rotWithShape="0">
                    <a:schemeClr val="dk1">
                      <a:alpha val="40000"/>
                    </a:schemeClr>
                  </a:outerShdw>
                </a:effectLst>
              </a:rPr>
              <a:t>1) Early reopen Policy</a:t>
            </a:r>
          </a:p>
        </p:txBody>
      </p:sp>
    </p:spTree>
    <p:extLst>
      <p:ext uri="{BB962C8B-B14F-4D97-AF65-F5344CB8AC3E}">
        <p14:creationId xmlns:p14="http://schemas.microsoft.com/office/powerpoint/2010/main" val="1399642137"/>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22</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4878259" cy="461665"/>
          </a:xfrm>
          <a:prstGeom prst="rect">
            <a:avLst/>
          </a:prstGeom>
        </p:spPr>
        <p:txBody>
          <a:bodyPr wrap="none">
            <a:spAutoFit/>
          </a:bodyPr>
          <a:lstStyle/>
          <a:p>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Public reaction to reopening policy</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 name="TextBox 1">
            <a:extLst>
              <a:ext uri="{FF2B5EF4-FFF2-40B4-BE49-F238E27FC236}">
                <a16:creationId xmlns:a16="http://schemas.microsoft.com/office/drawing/2014/main" id="{0D625DB3-DA1F-4B4F-94F9-A236B13B5C01}"/>
              </a:ext>
            </a:extLst>
          </p:cNvPr>
          <p:cNvSpPr txBox="1"/>
          <p:nvPr/>
        </p:nvSpPr>
        <p:spPr>
          <a:xfrm>
            <a:off x="682398" y="3427305"/>
            <a:ext cx="3429000" cy="1909753"/>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pattern indicates </a:t>
            </a:r>
            <a:r>
              <a:rPr lang="en-US" sz="1600" dirty="0">
                <a:solidFill>
                  <a:srgbClr val="FF0000"/>
                </a:solidFill>
                <a:latin typeface="Times New Roman" panose="02020603050405020304" pitchFamily="18" charset="0"/>
                <a:cs typeface="Times New Roman" panose="02020603050405020304" pitchFamily="18" charset="0"/>
              </a:rPr>
              <a:t>neutral reaction (or slightly positive) </a:t>
            </a:r>
            <a:r>
              <a:rPr lang="en-US" sz="1600" dirty="0">
                <a:latin typeface="Times New Roman" panose="02020603050405020304" pitchFamily="18" charset="0"/>
                <a:cs typeface="Times New Roman" panose="02020603050405020304" pitchFamily="18" charset="0"/>
              </a:rPr>
              <a:t>from publics to the middle reopen policy </a:t>
            </a:r>
          </a:p>
          <a:p>
            <a:pPr algn="just">
              <a:lnSpc>
                <a:spcPct val="90000"/>
              </a:lnSpc>
              <a:spcAft>
                <a:spcPts val="600"/>
              </a:spcAft>
            </a:pPr>
            <a:r>
              <a:rPr lang="en-US" sz="1200" dirty="0"/>
              <a:t>(some examples are presented; all states data is provided in excel)</a:t>
            </a:r>
          </a:p>
        </p:txBody>
      </p:sp>
      <p:sp>
        <p:nvSpPr>
          <p:cNvPr id="3" name="Rectangle 2">
            <a:extLst>
              <a:ext uri="{FF2B5EF4-FFF2-40B4-BE49-F238E27FC236}">
                <a16:creationId xmlns:a16="http://schemas.microsoft.com/office/drawing/2014/main" id="{79793EF7-6A6F-4577-BAF9-4BE8E90B4390}"/>
              </a:ext>
            </a:extLst>
          </p:cNvPr>
          <p:cNvSpPr/>
          <p:nvPr/>
        </p:nvSpPr>
        <p:spPr>
          <a:xfrm>
            <a:off x="377458" y="2485063"/>
            <a:ext cx="3147160" cy="784830"/>
          </a:xfrm>
          <a:prstGeom prst="rect">
            <a:avLst/>
          </a:prstGeom>
          <a:noFill/>
        </p:spPr>
        <p:txBody>
          <a:bodyPr wrap="square" lIns="91440" tIns="45720" rIns="91440" bIns="45720">
            <a:spAutoFit/>
          </a:bodyPr>
          <a:lstStyle/>
          <a:p>
            <a:pPr algn="ctr">
              <a:spcAft>
                <a:spcPts val="600"/>
              </a:spcAft>
            </a:pPr>
            <a:r>
              <a:rPr lang="en-US" sz="2000" dirty="0">
                <a:ln w="0"/>
                <a:effectLst>
                  <a:outerShdw blurRad="38100" dist="19050" dir="2700000" algn="tl" rotWithShape="0">
                    <a:schemeClr val="dk1">
                      <a:alpha val="40000"/>
                    </a:schemeClr>
                  </a:outerShdw>
                </a:effectLst>
              </a:rPr>
              <a:t>2) Middle</a:t>
            </a:r>
            <a:r>
              <a:rPr lang="en-US" sz="2000" b="0" cap="none" spc="0" dirty="0">
                <a:ln w="0"/>
                <a:solidFill>
                  <a:schemeClr val="tx1"/>
                </a:solidFill>
                <a:effectLst>
                  <a:outerShdw blurRad="38100" dist="19050" dir="2700000" algn="tl" rotWithShape="0">
                    <a:schemeClr val="dk1">
                      <a:alpha val="40000"/>
                    </a:schemeClr>
                  </a:outerShdw>
                </a:effectLst>
              </a:rPr>
              <a:t> reopen Policy</a:t>
            </a:r>
          </a:p>
          <a:p>
            <a:pPr algn="ctr">
              <a:spcAft>
                <a:spcPts val="600"/>
              </a:spcAft>
            </a:pPr>
            <a:r>
              <a:rPr lang="en-US" sz="2000" b="0" cap="none" spc="0" dirty="0">
                <a:ln w="0"/>
                <a:solidFill>
                  <a:schemeClr val="tx1"/>
                </a:solidFill>
                <a:effectLst>
                  <a:outerShdw blurRad="38100" dist="19050" dir="2700000" algn="tl" rotWithShape="0">
                    <a:schemeClr val="dk1">
                      <a:alpha val="40000"/>
                    </a:schemeClr>
                  </a:outerShdw>
                </a:effectLst>
              </a:rPr>
              <a:t>(5 May- 15 May)</a:t>
            </a:r>
          </a:p>
        </p:txBody>
      </p:sp>
      <p:pic>
        <p:nvPicPr>
          <p:cNvPr id="11" name="Picture 10">
            <a:extLst>
              <a:ext uri="{FF2B5EF4-FFF2-40B4-BE49-F238E27FC236}">
                <a16:creationId xmlns:a16="http://schemas.microsoft.com/office/drawing/2014/main" id="{9BA2B428-A3F7-45F8-B26A-947069297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1398" y="1959567"/>
            <a:ext cx="7565700" cy="4047826"/>
          </a:xfrm>
          <a:prstGeom prst="rect">
            <a:avLst/>
          </a:prstGeom>
        </p:spPr>
      </p:pic>
    </p:spTree>
    <p:extLst>
      <p:ext uri="{BB962C8B-B14F-4D97-AF65-F5344CB8AC3E}">
        <p14:creationId xmlns:p14="http://schemas.microsoft.com/office/powerpoint/2010/main" val="1578249861"/>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8EAF102-FF01-2743-9A34-2CC8AA615E0D}"/>
              </a:ext>
            </a:extLst>
          </p:cNvPr>
          <p:cNvSpPr/>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a:solidFill>
                  <a:srgbClr val="FFFFFF"/>
                </a:solidFill>
                <a:latin typeface="+mj-lt"/>
                <a:ea typeface="+mj-ea"/>
                <a:cs typeface="+mj-cs"/>
              </a:rPr>
              <a:t>Public reaction to reopening policy</a:t>
            </a:r>
          </a:p>
        </p:txBody>
      </p:sp>
      <p:cxnSp>
        <p:nvCxnSpPr>
          <p:cNvPr id="28" name="Straight Connector 2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lnSpc>
                <a:spcPct val="90000"/>
              </a:lnSpc>
              <a:spcAft>
                <a:spcPts val="600"/>
              </a:spcAft>
            </a:pPr>
            <a:endParaRPr lang="en-US" sz="600">
              <a:solidFill>
                <a:srgbClr val="898989"/>
              </a:solidFill>
            </a:endParaRPr>
          </a:p>
          <a:p>
            <a:pPr>
              <a:lnSpc>
                <a:spcPct val="90000"/>
              </a:lnSpc>
              <a:spcAft>
                <a:spcPts val="600"/>
              </a:spcAft>
            </a:pPr>
            <a:r>
              <a:rPr lang="en-US" sz="600">
                <a:solidFill>
                  <a:srgbClr val="898989"/>
                </a:solidFill>
              </a:rPr>
              <a:t>Page </a:t>
            </a:r>
            <a:fld id="{8C0AF0A1-378B-0149-851B-8EEECC06DFCF}" type="slidenum">
              <a:rPr lang="en-US" sz="600">
                <a:solidFill>
                  <a:srgbClr val="898989"/>
                </a:solidFill>
              </a:rPr>
              <a:pPr>
                <a:lnSpc>
                  <a:spcPct val="90000"/>
                </a:lnSpc>
                <a:spcAft>
                  <a:spcPts val="600"/>
                </a:spcAft>
              </a:pPr>
              <a:t>23</a:t>
            </a:fld>
            <a:endParaRPr lang="en-US" sz="600">
              <a:solidFill>
                <a:srgbClr val="898989"/>
              </a:solidFill>
            </a:endParaRPr>
          </a:p>
        </p:txBody>
      </p:sp>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lang="en-US"/>
          </a:p>
          <a:p>
            <a:pPr>
              <a:spcAft>
                <a:spcPts val="600"/>
              </a:spcAft>
            </a:pP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endParaRPr lang="en-US">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Rectangle 2">
            <a:extLst>
              <a:ext uri="{FF2B5EF4-FFF2-40B4-BE49-F238E27FC236}">
                <a16:creationId xmlns:a16="http://schemas.microsoft.com/office/drawing/2014/main" id="{79793EF7-6A6F-4577-BAF9-4BE8E90B4390}"/>
              </a:ext>
            </a:extLst>
          </p:cNvPr>
          <p:cNvSpPr/>
          <p:nvPr/>
        </p:nvSpPr>
        <p:spPr>
          <a:xfrm>
            <a:off x="396882" y="2204950"/>
            <a:ext cx="3147160" cy="400110"/>
          </a:xfrm>
          <a:prstGeom prst="rect">
            <a:avLst/>
          </a:prstGeom>
          <a:noFill/>
        </p:spPr>
        <p:txBody>
          <a:bodyPr wrap="square" lIns="91440" tIns="45720" rIns="91440" bIns="45720">
            <a:spAutoFit/>
          </a:bodyPr>
          <a:lstStyle/>
          <a:p>
            <a:pPr algn="ctr">
              <a:spcAft>
                <a:spcPts val="600"/>
              </a:spcAft>
            </a:pPr>
            <a:r>
              <a:rPr lang="en-US" sz="2000" dirty="0">
                <a:ln w="0"/>
                <a:effectLst>
                  <a:outerShdw blurRad="38100" dist="19050" dir="2700000" algn="tl" rotWithShape="0">
                    <a:schemeClr val="dk1">
                      <a:alpha val="40000"/>
                    </a:schemeClr>
                  </a:outerShdw>
                </a:effectLst>
              </a:rPr>
              <a:t>2</a:t>
            </a:r>
            <a:r>
              <a:rPr lang="en-US" sz="2000" b="0" cap="none" spc="0" dirty="0">
                <a:ln w="0"/>
                <a:solidFill>
                  <a:schemeClr val="tx1"/>
                </a:solidFill>
                <a:effectLst>
                  <a:outerShdw blurRad="38100" dist="19050" dir="2700000" algn="tl" rotWithShape="0">
                    <a:schemeClr val="dk1">
                      <a:alpha val="40000"/>
                    </a:schemeClr>
                  </a:outerShdw>
                </a:effectLst>
              </a:rPr>
              <a:t>) </a:t>
            </a:r>
            <a:r>
              <a:rPr lang="en-US" sz="2000" dirty="0">
                <a:ln w="0"/>
                <a:effectLst>
                  <a:outerShdw blurRad="38100" dist="19050" dir="2700000" algn="tl" rotWithShape="0">
                    <a:schemeClr val="dk1">
                      <a:alpha val="40000"/>
                    </a:schemeClr>
                  </a:outerShdw>
                </a:effectLst>
              </a:rPr>
              <a:t>Middle</a:t>
            </a:r>
            <a:r>
              <a:rPr lang="en-US" sz="2000" b="0" cap="none" spc="0" dirty="0">
                <a:ln w="0"/>
                <a:solidFill>
                  <a:schemeClr val="tx1"/>
                </a:solidFill>
                <a:effectLst>
                  <a:outerShdw blurRad="38100" dist="19050" dir="2700000" algn="tl" rotWithShape="0">
                    <a:schemeClr val="dk1">
                      <a:alpha val="40000"/>
                    </a:schemeClr>
                  </a:outerShdw>
                </a:effectLst>
              </a:rPr>
              <a:t> reopen Policy</a:t>
            </a:r>
          </a:p>
        </p:txBody>
      </p:sp>
      <p:pic>
        <p:nvPicPr>
          <p:cNvPr id="13" name="Picture 12">
            <a:extLst>
              <a:ext uri="{FF2B5EF4-FFF2-40B4-BE49-F238E27FC236}">
                <a16:creationId xmlns:a16="http://schemas.microsoft.com/office/drawing/2014/main" id="{6AE61BD2-812C-4B88-861E-21F0ADFB5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923" y="2800710"/>
            <a:ext cx="5710076" cy="3393056"/>
          </a:xfrm>
          <a:prstGeom prst="rect">
            <a:avLst/>
          </a:prstGeom>
        </p:spPr>
      </p:pic>
      <p:pic>
        <p:nvPicPr>
          <p:cNvPr id="17" name="Picture 16">
            <a:extLst>
              <a:ext uri="{FF2B5EF4-FFF2-40B4-BE49-F238E27FC236}">
                <a16:creationId xmlns:a16="http://schemas.microsoft.com/office/drawing/2014/main" id="{E82B6B1D-8AB7-4A92-801A-ED16A0442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700" y="2758169"/>
            <a:ext cx="5260934" cy="3478137"/>
          </a:xfrm>
          <a:prstGeom prst="rect">
            <a:avLst/>
          </a:prstGeom>
        </p:spPr>
      </p:pic>
    </p:spTree>
    <p:extLst>
      <p:ext uri="{BB962C8B-B14F-4D97-AF65-F5344CB8AC3E}">
        <p14:creationId xmlns:p14="http://schemas.microsoft.com/office/powerpoint/2010/main" val="2718560552"/>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24</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4878259" cy="461665"/>
          </a:xfrm>
          <a:prstGeom prst="rect">
            <a:avLst/>
          </a:prstGeom>
        </p:spPr>
        <p:txBody>
          <a:bodyPr wrap="none">
            <a:spAutoFit/>
          </a:bodyPr>
          <a:lstStyle/>
          <a:p>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Public reaction to reopening policy</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 name="TextBox 1">
            <a:extLst>
              <a:ext uri="{FF2B5EF4-FFF2-40B4-BE49-F238E27FC236}">
                <a16:creationId xmlns:a16="http://schemas.microsoft.com/office/drawing/2014/main" id="{0D625DB3-DA1F-4B4F-94F9-A236B13B5C01}"/>
              </a:ext>
            </a:extLst>
          </p:cNvPr>
          <p:cNvSpPr txBox="1"/>
          <p:nvPr/>
        </p:nvSpPr>
        <p:spPr>
          <a:xfrm>
            <a:off x="682398" y="3427305"/>
            <a:ext cx="3429000" cy="1909753"/>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pattern shows </a:t>
            </a:r>
            <a:r>
              <a:rPr lang="en-US" sz="1600" b="1" dirty="0">
                <a:solidFill>
                  <a:srgbClr val="FF0000"/>
                </a:solidFill>
                <a:latin typeface="Times New Roman" panose="02020603050405020304" pitchFamily="18" charset="0"/>
                <a:cs typeface="Times New Roman" panose="02020603050405020304" pitchFamily="18" charset="0"/>
              </a:rPr>
              <a:t>strong support from public </a:t>
            </a:r>
            <a:r>
              <a:rPr lang="en-US" sz="1600" dirty="0">
                <a:latin typeface="Times New Roman" panose="02020603050405020304" pitchFamily="18" charset="0"/>
                <a:cs typeface="Times New Roman" panose="02020603050405020304" pitchFamily="18" charset="0"/>
              </a:rPr>
              <a:t>for </a:t>
            </a:r>
            <a:r>
              <a:rPr lang="en-US" sz="1600" b="1" dirty="0">
                <a:solidFill>
                  <a:srgbClr val="FF0000"/>
                </a:solidFill>
                <a:latin typeface="Times New Roman" panose="02020603050405020304" pitchFamily="18" charset="0"/>
                <a:cs typeface="Times New Roman" panose="02020603050405020304" pitchFamily="18" charset="0"/>
              </a:rPr>
              <a:t>late reopen policy</a:t>
            </a:r>
            <a:r>
              <a:rPr lang="en-US" sz="1600" dirty="0">
                <a:latin typeface="Times New Roman" panose="02020603050405020304" pitchFamily="18" charset="0"/>
                <a:cs typeface="Times New Roman" panose="02020603050405020304" pitchFamily="18" charset="0"/>
              </a:rPr>
              <a:t>, and usually there was a demand and increase before the reopen policy change</a:t>
            </a:r>
            <a:endParaRPr lang="en-US" sz="1600" dirty="0">
              <a:solidFill>
                <a:srgbClr val="FF0000"/>
              </a:solidFill>
              <a:latin typeface="Times New Roman" panose="02020603050405020304" pitchFamily="18" charset="0"/>
              <a:cs typeface="Times New Roman" panose="02020603050405020304" pitchFamily="18" charset="0"/>
            </a:endParaRPr>
          </a:p>
          <a:p>
            <a:pPr algn="just">
              <a:lnSpc>
                <a:spcPct val="90000"/>
              </a:lnSpc>
              <a:spcAft>
                <a:spcPts val="600"/>
              </a:spcAft>
            </a:pPr>
            <a:r>
              <a:rPr lang="en-US" sz="1200" dirty="0"/>
              <a:t>(some examples are presented; all states data is provided in excel)</a:t>
            </a:r>
          </a:p>
        </p:txBody>
      </p:sp>
      <p:sp>
        <p:nvSpPr>
          <p:cNvPr id="3" name="Rectangle 2">
            <a:extLst>
              <a:ext uri="{FF2B5EF4-FFF2-40B4-BE49-F238E27FC236}">
                <a16:creationId xmlns:a16="http://schemas.microsoft.com/office/drawing/2014/main" id="{79793EF7-6A6F-4577-BAF9-4BE8E90B4390}"/>
              </a:ext>
            </a:extLst>
          </p:cNvPr>
          <p:cNvSpPr/>
          <p:nvPr/>
        </p:nvSpPr>
        <p:spPr>
          <a:xfrm>
            <a:off x="377458" y="2485063"/>
            <a:ext cx="3147160" cy="784830"/>
          </a:xfrm>
          <a:prstGeom prst="rect">
            <a:avLst/>
          </a:prstGeom>
          <a:noFill/>
        </p:spPr>
        <p:txBody>
          <a:bodyPr wrap="square" lIns="91440" tIns="45720" rIns="91440" bIns="45720">
            <a:spAutoFit/>
          </a:bodyPr>
          <a:lstStyle/>
          <a:p>
            <a:pPr algn="ctr">
              <a:spcAft>
                <a:spcPts val="600"/>
              </a:spcAft>
            </a:pPr>
            <a:r>
              <a:rPr lang="en-US" sz="2000" b="0" cap="none" spc="0" dirty="0">
                <a:ln w="0"/>
                <a:solidFill>
                  <a:schemeClr val="tx1"/>
                </a:solidFill>
                <a:effectLst>
                  <a:outerShdw blurRad="38100" dist="19050" dir="2700000" algn="tl" rotWithShape="0">
                    <a:schemeClr val="dk1">
                      <a:alpha val="40000"/>
                    </a:schemeClr>
                  </a:outerShdw>
                </a:effectLst>
              </a:rPr>
              <a:t>3) Late reopen Policy</a:t>
            </a:r>
            <a:r>
              <a:rPr lang="en-US" sz="2000" dirty="0">
                <a:ln w="0"/>
                <a:effectLst>
                  <a:outerShdw blurRad="38100" dist="19050" dir="2700000" algn="tl" rotWithShape="0">
                    <a:schemeClr val="dk1">
                      <a:alpha val="40000"/>
                    </a:schemeClr>
                  </a:outerShdw>
                </a:effectLst>
              </a:rPr>
              <a:t> </a:t>
            </a:r>
          </a:p>
          <a:p>
            <a:pPr algn="ctr">
              <a:spcAft>
                <a:spcPts val="600"/>
              </a:spcAft>
            </a:pPr>
            <a:r>
              <a:rPr lang="en-US" sz="2000" dirty="0">
                <a:ln w="0"/>
                <a:effectLst>
                  <a:outerShdw blurRad="38100" dist="19050" dir="2700000" algn="tl" rotWithShape="0">
                    <a:schemeClr val="dk1">
                      <a:alpha val="40000"/>
                    </a:schemeClr>
                  </a:outerShdw>
                </a:effectLst>
              </a:rPr>
              <a:t>(after 15 May)</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10" name="Picture 9">
            <a:extLst>
              <a:ext uri="{FF2B5EF4-FFF2-40B4-BE49-F238E27FC236}">
                <a16:creationId xmlns:a16="http://schemas.microsoft.com/office/drawing/2014/main" id="{41EFF5FA-D480-41BB-B301-76EEC6752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977" y="1882601"/>
            <a:ext cx="7654565" cy="4124792"/>
          </a:xfrm>
          <a:prstGeom prst="rect">
            <a:avLst/>
          </a:prstGeom>
        </p:spPr>
      </p:pic>
    </p:spTree>
    <p:extLst>
      <p:ext uri="{BB962C8B-B14F-4D97-AF65-F5344CB8AC3E}">
        <p14:creationId xmlns:p14="http://schemas.microsoft.com/office/powerpoint/2010/main" val="1014908394"/>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8EAF102-FF01-2743-9A34-2CC8AA615E0D}"/>
              </a:ext>
            </a:extLst>
          </p:cNvPr>
          <p:cNvSpPr/>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a:solidFill>
                  <a:srgbClr val="FFFFFF"/>
                </a:solidFill>
                <a:latin typeface="+mj-lt"/>
                <a:ea typeface="+mj-ea"/>
                <a:cs typeface="+mj-cs"/>
              </a:rPr>
              <a:t>Public reaction to reopening policy</a:t>
            </a:r>
          </a:p>
        </p:txBody>
      </p:sp>
      <p:cxnSp>
        <p:nvCxnSpPr>
          <p:cNvPr id="28" name="Straight Connector 2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lnSpc>
                <a:spcPct val="90000"/>
              </a:lnSpc>
              <a:spcAft>
                <a:spcPts val="600"/>
              </a:spcAft>
            </a:pPr>
            <a:endParaRPr lang="en-US" sz="600">
              <a:solidFill>
                <a:srgbClr val="898989"/>
              </a:solidFill>
            </a:endParaRPr>
          </a:p>
          <a:p>
            <a:pPr>
              <a:lnSpc>
                <a:spcPct val="90000"/>
              </a:lnSpc>
              <a:spcAft>
                <a:spcPts val="600"/>
              </a:spcAft>
            </a:pPr>
            <a:r>
              <a:rPr lang="en-US" sz="600">
                <a:solidFill>
                  <a:srgbClr val="898989"/>
                </a:solidFill>
              </a:rPr>
              <a:t>Page </a:t>
            </a:r>
            <a:fld id="{8C0AF0A1-378B-0149-851B-8EEECC06DFCF}" type="slidenum">
              <a:rPr lang="en-US" sz="600">
                <a:solidFill>
                  <a:srgbClr val="898989"/>
                </a:solidFill>
              </a:rPr>
              <a:pPr>
                <a:lnSpc>
                  <a:spcPct val="90000"/>
                </a:lnSpc>
                <a:spcAft>
                  <a:spcPts val="600"/>
                </a:spcAft>
              </a:pPr>
              <a:t>25</a:t>
            </a:fld>
            <a:endParaRPr lang="en-US" sz="600">
              <a:solidFill>
                <a:srgbClr val="898989"/>
              </a:solidFill>
            </a:endParaRPr>
          </a:p>
        </p:txBody>
      </p:sp>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lang="en-US"/>
          </a:p>
          <a:p>
            <a:pPr>
              <a:spcAft>
                <a:spcPts val="600"/>
              </a:spcAft>
            </a:pP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endParaRPr lang="en-US">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Rectangle 2">
            <a:extLst>
              <a:ext uri="{FF2B5EF4-FFF2-40B4-BE49-F238E27FC236}">
                <a16:creationId xmlns:a16="http://schemas.microsoft.com/office/drawing/2014/main" id="{79793EF7-6A6F-4577-BAF9-4BE8E90B4390}"/>
              </a:ext>
            </a:extLst>
          </p:cNvPr>
          <p:cNvSpPr/>
          <p:nvPr/>
        </p:nvSpPr>
        <p:spPr>
          <a:xfrm>
            <a:off x="396882" y="2204950"/>
            <a:ext cx="3147160" cy="400110"/>
          </a:xfrm>
          <a:prstGeom prst="rect">
            <a:avLst/>
          </a:prstGeom>
          <a:noFill/>
        </p:spPr>
        <p:txBody>
          <a:bodyPr wrap="square" lIns="91440" tIns="45720" rIns="91440" bIns="45720">
            <a:spAutoFit/>
          </a:bodyPr>
          <a:lstStyle/>
          <a:p>
            <a:pPr algn="ctr">
              <a:spcAft>
                <a:spcPts val="600"/>
              </a:spcAft>
            </a:pPr>
            <a:r>
              <a:rPr lang="en-US" sz="2000" b="0" cap="none" spc="0" dirty="0">
                <a:ln w="0"/>
                <a:solidFill>
                  <a:schemeClr val="tx1"/>
                </a:solidFill>
                <a:effectLst>
                  <a:outerShdw blurRad="38100" dist="19050" dir="2700000" algn="tl" rotWithShape="0">
                    <a:schemeClr val="dk1">
                      <a:alpha val="40000"/>
                    </a:schemeClr>
                  </a:outerShdw>
                </a:effectLst>
              </a:rPr>
              <a:t>3) Late reopen Policy</a:t>
            </a:r>
          </a:p>
        </p:txBody>
      </p:sp>
      <p:pic>
        <p:nvPicPr>
          <p:cNvPr id="18" name="Picture 17">
            <a:extLst>
              <a:ext uri="{FF2B5EF4-FFF2-40B4-BE49-F238E27FC236}">
                <a16:creationId xmlns:a16="http://schemas.microsoft.com/office/drawing/2014/main" id="{4FA5741D-0D6E-4EBD-8B76-96214005B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158" y="2809412"/>
            <a:ext cx="5644681" cy="3232447"/>
          </a:xfrm>
          <a:prstGeom prst="rect">
            <a:avLst/>
          </a:prstGeom>
        </p:spPr>
      </p:pic>
      <p:pic>
        <p:nvPicPr>
          <p:cNvPr id="19" name="Picture 18">
            <a:extLst>
              <a:ext uri="{FF2B5EF4-FFF2-40B4-BE49-F238E27FC236}">
                <a16:creationId xmlns:a16="http://schemas.microsoft.com/office/drawing/2014/main" id="{2B97DED2-D1EF-4868-B4DB-C420671050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176" y="2776814"/>
            <a:ext cx="5216030" cy="3297642"/>
          </a:xfrm>
          <a:prstGeom prst="rect">
            <a:avLst/>
          </a:prstGeom>
        </p:spPr>
      </p:pic>
    </p:spTree>
    <p:extLst>
      <p:ext uri="{BB962C8B-B14F-4D97-AF65-F5344CB8AC3E}">
        <p14:creationId xmlns:p14="http://schemas.microsoft.com/office/powerpoint/2010/main" val="1514929250"/>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EE345715-8A16-4100-A85C-3BF4CD611E65}"/>
              </a:ext>
            </a:extLst>
          </p:cNvPr>
          <p:cNvGrpSpPr/>
          <p:nvPr/>
        </p:nvGrpSpPr>
        <p:grpSpPr>
          <a:xfrm>
            <a:off x="115591" y="106679"/>
            <a:ext cx="11987065" cy="6776721"/>
            <a:chOff x="90191" y="81279"/>
            <a:chExt cx="11987065" cy="6776721"/>
          </a:xfrm>
        </p:grpSpPr>
        <p:grpSp>
          <p:nvGrpSpPr>
            <p:cNvPr id="14" name="Group 13">
              <a:extLst>
                <a:ext uri="{FF2B5EF4-FFF2-40B4-BE49-F238E27FC236}">
                  <a16:creationId xmlns:a16="http://schemas.microsoft.com/office/drawing/2014/main" id="{667C69EC-BD52-48DA-8C10-F6520553C475}"/>
                </a:ext>
              </a:extLst>
            </p:cNvPr>
            <p:cNvGrpSpPr/>
            <p:nvPr/>
          </p:nvGrpSpPr>
          <p:grpSpPr>
            <a:xfrm>
              <a:off x="90191" y="81279"/>
              <a:ext cx="11987065" cy="6776721"/>
              <a:chOff x="329184" y="81279"/>
              <a:chExt cx="11987065" cy="6776721"/>
            </a:xfrm>
          </p:grpSpPr>
          <p:grpSp>
            <p:nvGrpSpPr>
              <p:cNvPr id="7" name="Group 6">
                <a:extLst>
                  <a:ext uri="{FF2B5EF4-FFF2-40B4-BE49-F238E27FC236}">
                    <a16:creationId xmlns:a16="http://schemas.microsoft.com/office/drawing/2014/main" id="{C3764394-1D9C-4111-AE53-404F4BC96697}"/>
                  </a:ext>
                </a:extLst>
              </p:cNvPr>
              <p:cNvGrpSpPr/>
              <p:nvPr/>
            </p:nvGrpSpPr>
            <p:grpSpPr>
              <a:xfrm>
                <a:off x="329184" y="213360"/>
                <a:ext cx="11533632" cy="6644640"/>
                <a:chOff x="329184" y="213360"/>
                <a:chExt cx="11533632" cy="6644640"/>
              </a:xfrm>
            </p:grpSpPr>
            <p:graphicFrame>
              <p:nvGraphicFramePr>
                <p:cNvPr id="4" name="Chart 3">
                  <a:extLst>
                    <a:ext uri="{FF2B5EF4-FFF2-40B4-BE49-F238E27FC236}">
                      <a16:creationId xmlns:a16="http://schemas.microsoft.com/office/drawing/2014/main" id="{A5171645-0120-45B7-B9D5-341D28DAE2B0}"/>
                    </a:ext>
                  </a:extLst>
                </p:cNvPr>
                <p:cNvGraphicFramePr>
                  <a:graphicFrameLocks/>
                </p:cNvGraphicFramePr>
                <p:nvPr/>
              </p:nvGraphicFramePr>
              <p:xfrm>
                <a:off x="329184" y="798577"/>
                <a:ext cx="11533632" cy="6059423"/>
              </p:xfrm>
              <a:graphic>
                <a:graphicData uri="http://schemas.openxmlformats.org/drawingml/2006/chart">
                  <c:chart xmlns:c="http://schemas.openxmlformats.org/drawingml/2006/chart" xmlns:r="http://schemas.openxmlformats.org/officeDocument/2006/relationships" r:id="rId3"/>
                </a:graphicData>
              </a:graphic>
            </p:graphicFrame>
            <p:sp>
              <p:nvSpPr>
                <p:cNvPr id="6" name="Callout: Line 5">
                  <a:extLst>
                    <a:ext uri="{FF2B5EF4-FFF2-40B4-BE49-F238E27FC236}">
                      <a16:creationId xmlns:a16="http://schemas.microsoft.com/office/drawing/2014/main" id="{065F4CE9-DB6F-4CF5-8E21-B213A36365AB}"/>
                    </a:ext>
                  </a:extLst>
                </p:cNvPr>
                <p:cNvSpPr/>
                <p:nvPr/>
              </p:nvSpPr>
              <p:spPr>
                <a:xfrm>
                  <a:off x="8675137" y="213360"/>
                  <a:ext cx="1566143" cy="810491"/>
                </a:xfrm>
                <a:prstGeom prst="borderCallout1">
                  <a:avLst>
                    <a:gd name="adj1" fmla="val 99658"/>
                    <a:gd name="adj2" fmla="val 16161"/>
                    <a:gd name="adj3" fmla="val 135167"/>
                    <a:gd name="adj4" fmla="val -2898"/>
                  </a:avLst>
                </a:prstGeom>
                <a:solidFill>
                  <a:schemeClr val="bg1"/>
                </a:solidFill>
                <a:ln>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dirty="0">
                      <a:solidFill>
                        <a:schemeClr val="tx1"/>
                      </a:solidFill>
                    </a:rPr>
                    <a:t>Trump tweets support for reopen; Some states enters Phase 2 of reopening</a:t>
                  </a:r>
                </a:p>
              </p:txBody>
            </p:sp>
          </p:grpSp>
          <p:sp>
            <p:nvSpPr>
              <p:cNvPr id="9" name="Callout: Line 8">
                <a:extLst>
                  <a:ext uri="{FF2B5EF4-FFF2-40B4-BE49-F238E27FC236}">
                    <a16:creationId xmlns:a16="http://schemas.microsoft.com/office/drawing/2014/main" id="{D2A14D9C-6D52-4F23-8B76-D291876CCE6C}"/>
                  </a:ext>
                </a:extLst>
              </p:cNvPr>
              <p:cNvSpPr/>
              <p:nvPr/>
            </p:nvSpPr>
            <p:spPr>
              <a:xfrm>
                <a:off x="6378977" y="81280"/>
                <a:ext cx="2175743" cy="810491"/>
              </a:xfrm>
              <a:prstGeom prst="borderCallout1">
                <a:avLst>
                  <a:gd name="adj1" fmla="val 104672"/>
                  <a:gd name="adj2" fmla="val 71634"/>
                  <a:gd name="adj3" fmla="val 306904"/>
                  <a:gd name="adj4" fmla="val 77881"/>
                </a:avLst>
              </a:prstGeom>
              <a:solidFill>
                <a:schemeClr val="bg1"/>
              </a:solidFill>
              <a:ln>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dirty="0">
                    <a:solidFill>
                      <a:schemeClr val="tx1"/>
                    </a:solidFill>
                  </a:rPr>
                  <a:t>Health Secretary says lockdown is also unhealthful for people; South Carolina reopens and reports no death for the first time</a:t>
                </a:r>
              </a:p>
            </p:txBody>
          </p:sp>
          <p:sp>
            <p:nvSpPr>
              <p:cNvPr id="11" name="Callout: Line 10">
                <a:extLst>
                  <a:ext uri="{FF2B5EF4-FFF2-40B4-BE49-F238E27FC236}">
                    <a16:creationId xmlns:a16="http://schemas.microsoft.com/office/drawing/2014/main" id="{8FA174A7-F311-4DC6-87C0-8F4DB9583457}"/>
                  </a:ext>
                </a:extLst>
              </p:cNvPr>
              <p:cNvSpPr/>
              <p:nvPr/>
            </p:nvSpPr>
            <p:spPr>
              <a:xfrm>
                <a:off x="10324369" y="81279"/>
                <a:ext cx="1566143" cy="810491"/>
              </a:xfrm>
              <a:prstGeom prst="borderCallout1">
                <a:avLst>
                  <a:gd name="adj1" fmla="val 100912"/>
                  <a:gd name="adj2" fmla="val 35623"/>
                  <a:gd name="adj3" fmla="val 342061"/>
                  <a:gd name="adj4" fmla="val 34684"/>
                </a:avLst>
              </a:prstGeom>
              <a:solidFill>
                <a:schemeClr val="bg1"/>
              </a:solidFill>
              <a:ln>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dirty="0">
                    <a:solidFill>
                      <a:schemeClr val="tx1"/>
                    </a:solidFill>
                  </a:rPr>
                  <a:t>Disney World to reopen in July; Las Vegas Casinos to Reopen Next Week</a:t>
                </a:r>
              </a:p>
            </p:txBody>
          </p:sp>
          <p:sp>
            <p:nvSpPr>
              <p:cNvPr id="13" name="Callout: Line 12">
                <a:extLst>
                  <a:ext uri="{FF2B5EF4-FFF2-40B4-BE49-F238E27FC236}">
                    <a16:creationId xmlns:a16="http://schemas.microsoft.com/office/drawing/2014/main" id="{A1AD0033-2FAD-4D92-8264-EBDE6D4EAF0C}"/>
                  </a:ext>
                </a:extLst>
              </p:cNvPr>
              <p:cNvSpPr/>
              <p:nvPr/>
            </p:nvSpPr>
            <p:spPr>
              <a:xfrm>
                <a:off x="11107440" y="1035720"/>
                <a:ext cx="1208809" cy="585216"/>
              </a:xfrm>
              <a:prstGeom prst="borderCallout1">
                <a:avLst>
                  <a:gd name="adj1" fmla="val 102896"/>
                  <a:gd name="adj2" fmla="val 26935"/>
                  <a:gd name="adj3" fmla="val 171011"/>
                  <a:gd name="adj4" fmla="val 21706"/>
                </a:avLst>
              </a:prstGeom>
              <a:solidFill>
                <a:schemeClr val="bg1"/>
              </a:solidFill>
              <a:ln>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dirty="0">
                    <a:solidFill>
                      <a:schemeClr val="tx1"/>
                    </a:solidFill>
                  </a:rPr>
                  <a:t>Testing positive in NY reaches new low</a:t>
                </a:r>
              </a:p>
            </p:txBody>
          </p:sp>
        </p:grpSp>
        <p:sp>
          <p:nvSpPr>
            <p:cNvPr id="16" name="Callout: Line 15">
              <a:extLst>
                <a:ext uri="{FF2B5EF4-FFF2-40B4-BE49-F238E27FC236}">
                  <a16:creationId xmlns:a16="http://schemas.microsoft.com/office/drawing/2014/main" id="{92F2163D-C985-4F9B-8755-B2079C961B4D}"/>
                </a:ext>
              </a:extLst>
            </p:cNvPr>
            <p:cNvSpPr/>
            <p:nvPr/>
          </p:nvSpPr>
          <p:spPr>
            <a:xfrm>
              <a:off x="10641730" y="4250209"/>
              <a:ext cx="1208809" cy="810491"/>
            </a:xfrm>
            <a:prstGeom prst="borderCallout1">
              <a:avLst>
                <a:gd name="adj1" fmla="val -5104"/>
                <a:gd name="adj2" fmla="val 50914"/>
                <a:gd name="adj3" fmla="val -256428"/>
                <a:gd name="adj4" fmla="val 38278"/>
              </a:avLst>
            </a:prstGeom>
            <a:solidFill>
              <a:schemeClr val="bg1"/>
            </a:solidFill>
            <a:ln>
              <a:solidFill>
                <a:schemeClr val="accent5">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dirty="0">
                  <a:solidFill>
                    <a:schemeClr val="tx1"/>
                  </a:solidFill>
                </a:rPr>
                <a:t>Officials hides crucial health data as Trump pushes to reopen </a:t>
              </a:r>
            </a:p>
          </p:txBody>
        </p:sp>
      </p:grpSp>
      <p:sp>
        <p:nvSpPr>
          <p:cNvPr id="2" name="Rectangle 1">
            <a:extLst>
              <a:ext uri="{FF2B5EF4-FFF2-40B4-BE49-F238E27FC236}">
                <a16:creationId xmlns:a16="http://schemas.microsoft.com/office/drawing/2014/main" id="{0798FB75-5F48-4EBB-B0BF-D4324146DFC5}"/>
              </a:ext>
            </a:extLst>
          </p:cNvPr>
          <p:cNvSpPr/>
          <p:nvPr/>
        </p:nvSpPr>
        <p:spPr>
          <a:xfrm>
            <a:off x="411382" y="81280"/>
            <a:ext cx="5713615" cy="461665"/>
          </a:xfrm>
          <a:prstGeom prst="rect">
            <a:avLst/>
          </a:prstGeom>
        </p:spPr>
        <p:txBody>
          <a:bodyPr wrap="none">
            <a:spAutoFit/>
          </a:bodyPr>
          <a:lstStyle/>
          <a:p>
            <a:r>
              <a:rPr lang="en-US" altLang="zh-CN"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Temporal</a:t>
            </a:r>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 Analysis – </a:t>
            </a:r>
            <a:r>
              <a:rPr lang="en-US" altLang="zh-CN"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News &amp; Perception</a:t>
            </a:r>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 </a:t>
            </a:r>
            <a:endParaRPr lang="en-US" sz="2400" dirty="0">
              <a:latin typeface="+mj-lt"/>
              <a:ea typeface="+mj-ea"/>
              <a:cs typeface="+mj-cs"/>
            </a:endParaRPr>
          </a:p>
        </p:txBody>
      </p:sp>
    </p:spTree>
    <p:extLst>
      <p:ext uri="{BB962C8B-B14F-4D97-AF65-F5344CB8AC3E}">
        <p14:creationId xmlns:p14="http://schemas.microsoft.com/office/powerpoint/2010/main" val="3321324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27</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5628657" cy="461665"/>
          </a:xfrm>
          <a:prstGeom prst="rect">
            <a:avLst/>
          </a:prstGeom>
        </p:spPr>
        <p:txBody>
          <a:bodyPr wrap="none">
            <a:spAutoFit/>
          </a:bodyPr>
          <a:lstStyle/>
          <a:p>
            <a:r>
              <a:rPr lang="en-US" altLang="zh-CN"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Temporal</a:t>
            </a:r>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 Analysis – </a:t>
            </a:r>
            <a:r>
              <a:rPr lang="en-US" altLang="zh-CN"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News &amp; Perception</a:t>
            </a:r>
            <a:endParaRPr lang="en-US" sz="2400" dirty="0">
              <a:latin typeface="+mj-lt"/>
              <a:ea typeface="+mj-ea"/>
              <a:cs typeface="+mj-cs"/>
            </a:endParaRPr>
          </a:p>
        </p:txBody>
      </p:sp>
      <p:sp>
        <p:nvSpPr>
          <p:cNvPr id="9" name="Content Placeholder 2">
            <a:extLst>
              <a:ext uri="{FF2B5EF4-FFF2-40B4-BE49-F238E27FC236}">
                <a16:creationId xmlns:a16="http://schemas.microsoft.com/office/drawing/2014/main" id="{2C118728-5463-4F9E-9C53-1C5E5CAE3A84}"/>
              </a:ext>
            </a:extLst>
          </p:cNvPr>
          <p:cNvSpPr txBox="1">
            <a:spLocks/>
          </p:cNvSpPr>
          <p:nvPr/>
        </p:nvSpPr>
        <p:spPr>
          <a:xfrm>
            <a:off x="1160682" y="1346200"/>
            <a:ext cx="9652000" cy="461816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000000"/>
                </a:solidFill>
                <a:latin typeface="Calibri (Body)"/>
                <a:ea typeface="Arial Unicode MS" panose="020B0604020202020204" pitchFamily="34" charset="-128"/>
                <a:cs typeface="Arial Unicode MS" panose="020B0604020202020204" pitchFamily="34" charset="-128"/>
              </a:rPr>
              <a:t>    Major types of most frequent tweets:</a:t>
            </a:r>
            <a:endParaRPr lang="en-US" dirty="0">
              <a:solidFill>
                <a:srgbClr val="222222"/>
              </a:solidFill>
              <a:latin typeface="Calibri (Body)"/>
            </a:endParaRPr>
          </a:p>
          <a:p>
            <a:pPr marL="285750" indent="-285750" algn="l">
              <a:buFont typeface="Arial" panose="020B0604020202020204" pitchFamily="34" charset="0"/>
              <a:buChar char="•"/>
            </a:pPr>
            <a:r>
              <a:rPr lang="en-US" sz="1800" b="1" dirty="0">
                <a:solidFill>
                  <a:srgbClr val="222222"/>
                </a:solidFill>
                <a:latin typeface="Calibri (Body)"/>
              </a:rPr>
              <a:t>Political/Policy news-driven </a:t>
            </a:r>
            <a:r>
              <a:rPr lang="en-US" sz="1800" dirty="0">
                <a:solidFill>
                  <a:srgbClr val="222222"/>
                </a:solidFill>
                <a:latin typeface="Calibri (Body)"/>
              </a:rPr>
              <a:t>(e.g., orders</a:t>
            </a:r>
            <a:r>
              <a:rPr lang="en-US" sz="2000" dirty="0">
                <a:solidFill>
                  <a:srgbClr val="000000"/>
                </a:solidFill>
                <a:latin typeface="Calibri (Body)"/>
                <a:ea typeface="Arial Unicode MS" panose="020B0604020202020204" pitchFamily="34" charset="-128"/>
              </a:rPr>
              <a:t>, pla</a:t>
            </a:r>
            <a:r>
              <a:rPr lang="en-US" sz="1800" dirty="0">
                <a:solidFill>
                  <a:srgbClr val="222222"/>
                </a:solidFill>
                <a:latin typeface="Calibri (Body)"/>
              </a:rPr>
              <a:t>ns, guidelines by president, governors and other politicians; party conflict; )</a:t>
            </a:r>
          </a:p>
          <a:p>
            <a:pPr marL="285750" indent="-285750" algn="l">
              <a:buFont typeface="Arial" panose="020B0604020202020204" pitchFamily="34" charset="0"/>
              <a:buChar char="•"/>
            </a:pPr>
            <a:r>
              <a:rPr lang="en-US" sz="1800" b="1" dirty="0">
                <a:solidFill>
                  <a:srgbClr val="222222"/>
                </a:solidFill>
                <a:latin typeface="Calibri (Body)"/>
              </a:rPr>
              <a:t>Pandemic facts-driven </a:t>
            </a:r>
            <a:r>
              <a:rPr lang="en-US" sz="1800" dirty="0">
                <a:solidFill>
                  <a:srgbClr val="222222"/>
                </a:solidFill>
                <a:latin typeface="Calibri (Body)"/>
              </a:rPr>
              <a:t>(e.g., death toll, new cases)</a:t>
            </a:r>
          </a:p>
          <a:p>
            <a:pPr marL="285750" indent="-285750" algn="l">
              <a:buFont typeface="Arial" panose="020B0604020202020204" pitchFamily="34" charset="0"/>
              <a:buChar char="•"/>
            </a:pPr>
            <a:r>
              <a:rPr lang="en-US" sz="1800" b="1" dirty="0">
                <a:solidFill>
                  <a:srgbClr val="222222"/>
                </a:solidFill>
                <a:latin typeface="Calibri (Body)"/>
              </a:rPr>
              <a:t>Scientific news-driven </a:t>
            </a:r>
            <a:r>
              <a:rPr lang="en-US" sz="1800" dirty="0">
                <a:solidFill>
                  <a:srgbClr val="222222"/>
                </a:solidFill>
                <a:latin typeface="Calibri (Body)"/>
              </a:rPr>
              <a:t>(e.g., scientific research findings, suggestion from experts)</a:t>
            </a:r>
          </a:p>
          <a:p>
            <a:pPr marL="285750" indent="-285750" algn="l">
              <a:buFont typeface="Arial" panose="020B0604020202020204" pitchFamily="34" charset="0"/>
              <a:buChar char="•"/>
            </a:pPr>
            <a:r>
              <a:rPr lang="en-US" sz="1800" b="1" dirty="0">
                <a:solidFill>
                  <a:srgbClr val="222222"/>
                </a:solidFill>
                <a:latin typeface="Calibri (Body)"/>
              </a:rPr>
              <a:t>Social events-driven </a:t>
            </a:r>
            <a:r>
              <a:rPr lang="en-US" sz="1800" dirty="0">
                <a:solidFill>
                  <a:srgbClr val="222222"/>
                </a:solidFill>
                <a:latin typeface="Calibri (Body)"/>
              </a:rPr>
              <a:t>(e.g., protest)</a:t>
            </a:r>
          </a:p>
          <a:p>
            <a:pPr marL="285750" indent="-285750" algn="l">
              <a:buFont typeface="Arial" panose="020B0604020202020204" pitchFamily="34" charset="0"/>
              <a:buChar char="•"/>
            </a:pPr>
            <a:r>
              <a:rPr lang="en-US" sz="1800" b="1" dirty="0">
                <a:solidFill>
                  <a:srgbClr val="222222"/>
                </a:solidFill>
                <a:latin typeface="Calibri (Body)"/>
              </a:rPr>
              <a:t>Economic facts-driven </a:t>
            </a:r>
            <a:r>
              <a:rPr lang="en-US" sz="1800" dirty="0">
                <a:solidFill>
                  <a:srgbClr val="222222"/>
                </a:solidFill>
                <a:latin typeface="Calibri (Body)"/>
              </a:rPr>
              <a:t>(e.g., unemployment)</a:t>
            </a:r>
            <a:endParaRPr lang="en-US" sz="1800" b="1" dirty="0">
              <a:solidFill>
                <a:srgbClr val="222222"/>
              </a:solidFill>
              <a:latin typeface="Calibri (Body)"/>
            </a:endParaRPr>
          </a:p>
          <a:p>
            <a:pPr marL="285750" indent="-285750" algn="l">
              <a:buFont typeface="Arial" panose="020B0604020202020204" pitchFamily="34" charset="0"/>
              <a:buChar char="•"/>
            </a:pPr>
            <a:r>
              <a:rPr lang="en-US" sz="1800" b="1" dirty="0">
                <a:solidFill>
                  <a:srgbClr val="222222"/>
                </a:solidFill>
                <a:latin typeface="Calibri (Body)"/>
              </a:rPr>
              <a:t>Reasoning </a:t>
            </a:r>
            <a:r>
              <a:rPr lang="en-US" sz="1800" dirty="0">
                <a:solidFill>
                  <a:srgbClr val="222222"/>
                </a:solidFill>
                <a:latin typeface="Calibri (Body)"/>
              </a:rPr>
              <a:t>(express opinions with plausible reasons or logic)</a:t>
            </a:r>
          </a:p>
          <a:p>
            <a:pPr marL="285750" indent="-285750" algn="l">
              <a:buFont typeface="Arial" panose="020B0604020202020204" pitchFamily="34" charset="0"/>
              <a:buChar char="•"/>
            </a:pPr>
            <a:r>
              <a:rPr lang="en-US" sz="1800" b="1" dirty="0">
                <a:solidFill>
                  <a:srgbClr val="222222"/>
                </a:solidFill>
                <a:latin typeface="Calibri (Body)"/>
              </a:rPr>
              <a:t>Call/Warning </a:t>
            </a:r>
            <a:r>
              <a:rPr lang="en-US" sz="1800" dirty="0">
                <a:solidFill>
                  <a:srgbClr val="222222"/>
                </a:solidFill>
                <a:latin typeface="Calibri (Body)"/>
              </a:rPr>
              <a:t>(express opinions directly and concisely, not necessarily related to specific news or reasoning)</a:t>
            </a:r>
          </a:p>
          <a:p>
            <a:pPr marL="285750" indent="-285750" algn="l">
              <a:buFont typeface="Arial" panose="020B0604020202020204" pitchFamily="34" charset="0"/>
              <a:buChar char="•"/>
            </a:pPr>
            <a:r>
              <a:rPr lang="en-US" sz="1800" b="1" dirty="0">
                <a:solidFill>
                  <a:srgbClr val="222222"/>
                </a:solidFill>
                <a:latin typeface="Calibri (Body)"/>
              </a:rPr>
              <a:t>Real story </a:t>
            </a:r>
            <a:r>
              <a:rPr lang="en-US" sz="1800" dirty="0">
                <a:solidFill>
                  <a:srgbClr val="222222"/>
                </a:solidFill>
                <a:latin typeface="Calibri (Body)"/>
              </a:rPr>
              <a:t>(e.g. personal story and experience)</a:t>
            </a:r>
          </a:p>
          <a:p>
            <a:pPr marL="285750" indent="-285750" algn="l">
              <a:buFont typeface="Arial" panose="020B0604020202020204" pitchFamily="34" charset="0"/>
              <a:buChar char="•"/>
            </a:pPr>
            <a:r>
              <a:rPr lang="en-US" sz="1800" b="1" dirty="0">
                <a:solidFill>
                  <a:srgbClr val="222222"/>
                </a:solidFill>
                <a:latin typeface="Calibri (Body)"/>
              </a:rPr>
              <a:t>Funny stuff </a:t>
            </a:r>
            <a:r>
              <a:rPr lang="en-US" sz="1800" dirty="0">
                <a:solidFill>
                  <a:srgbClr val="222222"/>
                </a:solidFill>
                <a:latin typeface="Calibri (Body)"/>
              </a:rPr>
              <a:t>(accompanied by funny pictures or videos)</a:t>
            </a:r>
          </a:p>
          <a:p>
            <a:pPr marL="285750" indent="-285750" algn="l">
              <a:buFont typeface="Arial" panose="020B0604020202020204" pitchFamily="34" charset="0"/>
              <a:buChar char="•"/>
            </a:pPr>
            <a:r>
              <a:rPr lang="en-US" sz="1800" b="1" dirty="0">
                <a:solidFill>
                  <a:srgbClr val="222222"/>
                </a:solidFill>
                <a:latin typeface="Calibri (Body)"/>
              </a:rPr>
              <a:t>Blended type</a:t>
            </a:r>
          </a:p>
        </p:txBody>
      </p:sp>
    </p:spTree>
    <p:extLst>
      <p:ext uri="{BB962C8B-B14F-4D97-AF65-F5344CB8AC3E}">
        <p14:creationId xmlns:p14="http://schemas.microsoft.com/office/powerpoint/2010/main" val="66197891"/>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2E73720-C087-41A7-BE2B-6CE57B1B81B6}"/>
              </a:ext>
            </a:extLst>
          </p:cNvPr>
          <p:cNvGraphicFramePr/>
          <p:nvPr>
            <p:extLst>
              <p:ext uri="{D42A27DB-BD31-4B8C-83A1-F6EECF244321}">
                <p14:modId xmlns:p14="http://schemas.microsoft.com/office/powerpoint/2010/main" val="808858082"/>
              </p:ext>
            </p:extLst>
          </p:nvPr>
        </p:nvGraphicFramePr>
        <p:xfrm>
          <a:off x="852898" y="691807"/>
          <a:ext cx="11082361" cy="5982244"/>
        </p:xfrm>
        <a:graphic>
          <a:graphicData uri="http://schemas.openxmlformats.org/drawingml/2006/table">
            <a:tbl>
              <a:tblPr>
                <a:tableStyleId>{5C22544A-7EE6-4342-B048-85BDC9FD1C3A}</a:tableStyleId>
              </a:tblPr>
              <a:tblGrid>
                <a:gridCol w="9131640">
                  <a:extLst>
                    <a:ext uri="{9D8B030D-6E8A-4147-A177-3AD203B41FA5}">
                      <a16:colId xmlns:a16="http://schemas.microsoft.com/office/drawing/2014/main" val="4089169118"/>
                    </a:ext>
                  </a:extLst>
                </a:gridCol>
                <a:gridCol w="282713">
                  <a:extLst>
                    <a:ext uri="{9D8B030D-6E8A-4147-A177-3AD203B41FA5}">
                      <a16:colId xmlns:a16="http://schemas.microsoft.com/office/drawing/2014/main" val="3615436626"/>
                    </a:ext>
                  </a:extLst>
                </a:gridCol>
                <a:gridCol w="1668008">
                  <a:extLst>
                    <a:ext uri="{9D8B030D-6E8A-4147-A177-3AD203B41FA5}">
                      <a16:colId xmlns:a16="http://schemas.microsoft.com/office/drawing/2014/main" val="980370758"/>
                    </a:ext>
                  </a:extLst>
                </a:gridCol>
              </a:tblGrid>
              <a:tr h="869976">
                <a:tc>
                  <a:txBody>
                    <a:bodyPr/>
                    <a:lstStyle/>
                    <a:p>
                      <a:pPr algn="l" fontAlgn="b">
                        <a:spcBef>
                          <a:spcPts val="0"/>
                        </a:spcBef>
                        <a:spcAft>
                          <a:spcPts val="0"/>
                        </a:spcAft>
                      </a:pPr>
                      <a:r>
                        <a:rPr lang="en-US" sz="1400" u="none" strike="noStrike" dirty="0">
                          <a:effectLst/>
                        </a:rPr>
                        <a:t>RT @RepAdamSchiff: There’s no way to safely reopen without massive testing.</a:t>
                      </a:r>
                      <a:br>
                        <a:rPr lang="en-US" sz="1400" u="none" strike="noStrike" dirty="0">
                          <a:effectLst/>
                        </a:rPr>
                      </a:br>
                      <a:r>
                        <a:rPr lang="en-US" sz="1400" u="none" strike="noStrike" dirty="0">
                          <a:effectLst/>
                        </a:rPr>
                        <a:t>Yet we’re barely testing more people this week than last. And hospitals continue to report serious bottlenecks.</a:t>
                      </a:r>
                      <a:br>
                        <a:rPr lang="en-US" sz="1400" u="none" strike="noStrike" dirty="0">
                          <a:effectLst/>
                        </a:rPr>
                      </a:br>
                      <a:r>
                        <a:rPr lang="en-US" sz="1400" u="none" strike="noStrike" dirty="0">
                          <a:effectLst/>
                        </a:rPr>
                        <a:t>If Trump ignores the experts and forces a premature reopening,</a:t>
                      </a:r>
                      <a:br>
                        <a:rPr lang="en-US" sz="1400" u="none" strike="noStrike" dirty="0">
                          <a:effectLst/>
                        </a:rPr>
                      </a:br>
                      <a:r>
                        <a:rPr lang="en-US" sz="1400" u="none" strike="noStrike" dirty="0">
                          <a:effectLst/>
                        </a:rPr>
                        <a:t>Even more Americans will die.</a:t>
                      </a:r>
                      <a:endParaRPr lang="en-US" sz="3600" b="0" i="0" u="none" strike="noStrike" dirty="0">
                        <a:effectLst/>
                        <a:latin typeface="Arial" panose="020B0604020202020204" pitchFamily="34" charset="0"/>
                      </a:endParaRPr>
                    </a:p>
                  </a:txBody>
                  <a:tcPr marL="878" marR="878" marT="878" marB="0" anchor="b"/>
                </a:tc>
                <a:tc>
                  <a:txBody>
                    <a:bodyPr/>
                    <a:lstStyle/>
                    <a:p>
                      <a:pPr algn="ctr" fontAlgn="b">
                        <a:spcBef>
                          <a:spcPts val="0"/>
                        </a:spcBef>
                        <a:spcAft>
                          <a:spcPts val="0"/>
                        </a:spcAft>
                      </a:pPr>
                      <a:r>
                        <a:rPr lang="en-US" sz="1400" u="none" strike="noStrike" dirty="0">
                          <a:effectLst/>
                        </a:rPr>
                        <a:t>-1</a:t>
                      </a:r>
                      <a:endParaRPr lang="en-US" sz="3600" b="0" i="0" u="none" strike="noStrike" dirty="0">
                        <a:effectLst/>
                        <a:latin typeface="Arial" panose="020B0604020202020204" pitchFamily="34" charset="0"/>
                      </a:endParaRPr>
                    </a:p>
                  </a:txBody>
                  <a:tcPr marL="878" marR="878" marT="878" marB="0" anchor="b"/>
                </a:tc>
                <a:tc>
                  <a:txBody>
                    <a:bodyPr/>
                    <a:lstStyle/>
                    <a:p>
                      <a:pPr algn="l" fontAlgn="b">
                        <a:spcBef>
                          <a:spcPts val="0"/>
                        </a:spcBef>
                        <a:spcAft>
                          <a:spcPts val="0"/>
                        </a:spcAft>
                      </a:pPr>
                      <a:r>
                        <a:rPr lang="en-US" sz="1400" u="none" strike="noStrike" dirty="0">
                          <a:effectLst/>
                        </a:rPr>
                        <a:t>Policy news + Pandemic facts. Trump Tweets Support for Protests</a:t>
                      </a:r>
                      <a:endParaRPr lang="en-US" sz="3600" b="0" i="0" u="none" strike="noStrike" dirty="0">
                        <a:effectLst/>
                        <a:latin typeface="Arial" panose="020B0604020202020204" pitchFamily="34" charset="0"/>
                      </a:endParaRPr>
                    </a:p>
                  </a:txBody>
                  <a:tcPr marL="878" marR="878" marT="878" marB="0" anchor="b"/>
                </a:tc>
                <a:extLst>
                  <a:ext uri="{0D108BD9-81ED-4DB2-BD59-A6C34878D82A}">
                    <a16:rowId xmlns:a16="http://schemas.microsoft.com/office/drawing/2014/main" val="2575573989"/>
                  </a:ext>
                </a:extLst>
              </a:tr>
              <a:tr h="832476">
                <a:tc>
                  <a:txBody>
                    <a:bodyPr/>
                    <a:lstStyle/>
                    <a:p>
                      <a:pPr algn="l" fontAlgn="b">
                        <a:spcBef>
                          <a:spcPts val="0"/>
                        </a:spcBef>
                        <a:spcAft>
                          <a:spcPts val="0"/>
                        </a:spcAft>
                      </a:pPr>
                      <a:r>
                        <a:rPr lang="en-US" sz="1400" u="none" strike="noStrike" dirty="0">
                          <a:effectLst/>
                        </a:rPr>
                        <a:t>RT @FirstGentleman: President: Great things will happen when we reopen America!</a:t>
                      </a:r>
                    </a:p>
                    <a:p>
                      <a:pPr algn="l" fontAlgn="b">
                        <a:spcBef>
                          <a:spcPts val="0"/>
                        </a:spcBef>
                        <a:spcAft>
                          <a:spcPts val="0"/>
                        </a:spcAft>
                      </a:pPr>
                      <a:br>
                        <a:rPr lang="en-US" sz="1400" u="none" strike="noStrike" dirty="0">
                          <a:effectLst/>
                        </a:rPr>
                      </a:br>
                      <a:r>
                        <a:rPr lang="en-US" sz="1400" u="none" strike="noStrike" dirty="0">
                          <a:effectLst/>
                        </a:rPr>
                        <a:t>America right before it reopens: https://t.co/d7AbyeJOh0</a:t>
                      </a:r>
                      <a:endParaRPr lang="en-US" sz="3600" b="0" i="0" u="none" strike="noStrike" dirty="0">
                        <a:effectLst/>
                        <a:latin typeface="Arial" panose="020B0604020202020204" pitchFamily="34" charset="0"/>
                      </a:endParaRPr>
                    </a:p>
                  </a:txBody>
                  <a:tcPr marL="878" marR="878" marT="878" marB="0" anchor="b"/>
                </a:tc>
                <a:tc>
                  <a:txBody>
                    <a:bodyPr/>
                    <a:lstStyle/>
                    <a:p>
                      <a:pPr algn="ctr" fontAlgn="b">
                        <a:spcBef>
                          <a:spcPts val="0"/>
                        </a:spcBef>
                        <a:spcAft>
                          <a:spcPts val="0"/>
                        </a:spcAft>
                      </a:pPr>
                      <a:r>
                        <a:rPr lang="en-US" sz="1400" u="none" strike="noStrike" dirty="0">
                          <a:effectLst/>
                        </a:rPr>
                        <a:t>-1</a:t>
                      </a:r>
                      <a:endParaRPr lang="en-US" sz="3600" b="0" i="0" u="none" strike="noStrike" dirty="0">
                        <a:effectLst/>
                        <a:latin typeface="Arial" panose="020B0604020202020204" pitchFamily="34" charset="0"/>
                      </a:endParaRPr>
                    </a:p>
                  </a:txBody>
                  <a:tcPr marL="878" marR="878" marT="878" marB="0" anchor="b"/>
                </a:tc>
                <a:tc>
                  <a:txBody>
                    <a:bodyPr/>
                    <a:lstStyle/>
                    <a:p>
                      <a:pPr algn="l" fontAlgn="b">
                        <a:spcBef>
                          <a:spcPts val="0"/>
                        </a:spcBef>
                        <a:spcAft>
                          <a:spcPts val="0"/>
                        </a:spcAft>
                      </a:pPr>
                      <a:r>
                        <a:rPr lang="en-US" sz="1400" u="none" strike="noStrike" dirty="0">
                          <a:effectLst/>
                        </a:rPr>
                        <a:t>Policy news + Funny stuff. Trump Tweets Support for Protests + Funny picture</a:t>
                      </a:r>
                      <a:endParaRPr lang="en-US" sz="3600" b="0" i="0" u="none" strike="noStrike" dirty="0">
                        <a:effectLst/>
                        <a:latin typeface="Arial" panose="020B0604020202020204" pitchFamily="34" charset="0"/>
                      </a:endParaRPr>
                    </a:p>
                  </a:txBody>
                  <a:tcPr marL="878" marR="878" marT="878" marB="0" anchor="b"/>
                </a:tc>
                <a:extLst>
                  <a:ext uri="{0D108BD9-81ED-4DB2-BD59-A6C34878D82A}">
                    <a16:rowId xmlns:a16="http://schemas.microsoft.com/office/drawing/2014/main" val="2600795742"/>
                  </a:ext>
                </a:extLst>
              </a:tr>
              <a:tr h="624571">
                <a:tc>
                  <a:txBody>
                    <a:bodyPr/>
                    <a:lstStyle/>
                    <a:p>
                      <a:pPr algn="l" fontAlgn="b">
                        <a:spcBef>
                          <a:spcPts val="0"/>
                        </a:spcBef>
                        <a:spcAft>
                          <a:spcPts val="0"/>
                        </a:spcAft>
                      </a:pPr>
                      <a:r>
                        <a:rPr lang="en-US" sz="1400" u="none" strike="noStrike" dirty="0">
                          <a:effectLst/>
                        </a:rPr>
                        <a:t>RT @kumailn: Here’s the thing: nobody wants stuff to remain closed. Nobody. Everyone wants everything to reopen as soon as possible. We just want to feel safe when that happens. That means, at the minimum, much more testing than we have right now.</a:t>
                      </a:r>
                      <a:endParaRPr lang="en-US" sz="3600" b="0" i="0" u="none" strike="noStrike" dirty="0">
                        <a:effectLst/>
                        <a:latin typeface="Arial" panose="020B0604020202020204" pitchFamily="34" charset="0"/>
                      </a:endParaRPr>
                    </a:p>
                  </a:txBody>
                  <a:tcPr marL="878" marR="878" marT="878" marB="0" anchor="b"/>
                </a:tc>
                <a:tc>
                  <a:txBody>
                    <a:bodyPr/>
                    <a:lstStyle/>
                    <a:p>
                      <a:pPr algn="ctr" fontAlgn="b">
                        <a:spcBef>
                          <a:spcPts val="0"/>
                        </a:spcBef>
                        <a:spcAft>
                          <a:spcPts val="0"/>
                        </a:spcAft>
                      </a:pPr>
                      <a:r>
                        <a:rPr lang="en-US" sz="1400" u="none" strike="noStrike" dirty="0">
                          <a:effectLst/>
                        </a:rPr>
                        <a:t>-1</a:t>
                      </a:r>
                      <a:endParaRPr lang="en-US" sz="3600" b="0" i="0" u="none" strike="noStrike" dirty="0">
                        <a:effectLst/>
                        <a:latin typeface="Arial" panose="020B0604020202020204" pitchFamily="34" charset="0"/>
                      </a:endParaRPr>
                    </a:p>
                  </a:txBody>
                  <a:tcPr marL="878" marR="878" marT="878" marB="0" anchor="b"/>
                </a:tc>
                <a:tc>
                  <a:txBody>
                    <a:bodyPr/>
                    <a:lstStyle/>
                    <a:p>
                      <a:pPr algn="l" fontAlgn="b">
                        <a:spcBef>
                          <a:spcPts val="0"/>
                        </a:spcBef>
                        <a:spcAft>
                          <a:spcPts val="0"/>
                        </a:spcAft>
                      </a:pPr>
                      <a:r>
                        <a:rPr lang="en-US" sz="1400" u="none" strike="noStrike" dirty="0">
                          <a:effectLst/>
                        </a:rPr>
                        <a:t>Reasoning</a:t>
                      </a:r>
                      <a:endParaRPr lang="en-US" sz="3600" b="0" i="0" u="none" strike="noStrike" dirty="0">
                        <a:effectLst/>
                        <a:latin typeface="Arial" panose="020B0604020202020204" pitchFamily="34" charset="0"/>
                      </a:endParaRPr>
                    </a:p>
                  </a:txBody>
                  <a:tcPr marL="878" marR="878" marT="878" marB="0" anchor="b"/>
                </a:tc>
                <a:extLst>
                  <a:ext uri="{0D108BD9-81ED-4DB2-BD59-A6C34878D82A}">
                    <a16:rowId xmlns:a16="http://schemas.microsoft.com/office/drawing/2014/main" val="118367326"/>
                  </a:ext>
                </a:extLst>
              </a:tr>
              <a:tr h="416666">
                <a:tc>
                  <a:txBody>
                    <a:bodyPr/>
                    <a:lstStyle/>
                    <a:p>
                      <a:pPr algn="l" fontAlgn="b">
                        <a:spcBef>
                          <a:spcPts val="0"/>
                        </a:spcBef>
                        <a:spcAft>
                          <a:spcPts val="0"/>
                        </a:spcAft>
                      </a:pPr>
                      <a:r>
                        <a:rPr lang="en-US" sz="1400" u="none" strike="noStrike" dirty="0">
                          <a:effectLst/>
                        </a:rPr>
                        <a:t>RT @NoTotally: Given the data on who's dying, anyone who advocates for a reopen because "only" a percentage of people will die is, at the very least, implicitly advocating white nationalist logic</a:t>
                      </a:r>
                      <a:endParaRPr lang="en-US" sz="3600" b="0" i="0" u="none" strike="noStrike" dirty="0">
                        <a:effectLst/>
                        <a:latin typeface="Arial" panose="020B0604020202020204" pitchFamily="34" charset="0"/>
                      </a:endParaRPr>
                    </a:p>
                  </a:txBody>
                  <a:tcPr marL="878" marR="878" marT="878" marB="0" anchor="b"/>
                </a:tc>
                <a:tc>
                  <a:txBody>
                    <a:bodyPr/>
                    <a:lstStyle/>
                    <a:p>
                      <a:pPr algn="ctr" fontAlgn="b">
                        <a:spcBef>
                          <a:spcPts val="0"/>
                        </a:spcBef>
                        <a:spcAft>
                          <a:spcPts val="0"/>
                        </a:spcAft>
                      </a:pPr>
                      <a:r>
                        <a:rPr lang="en-US" sz="1400" u="none" strike="noStrike" dirty="0">
                          <a:effectLst/>
                        </a:rPr>
                        <a:t>-1</a:t>
                      </a:r>
                      <a:endParaRPr lang="en-US" sz="3600" b="0" i="0" u="none" strike="noStrike" dirty="0">
                        <a:effectLst/>
                        <a:latin typeface="Arial" panose="020B0604020202020204" pitchFamily="34" charset="0"/>
                      </a:endParaRPr>
                    </a:p>
                  </a:txBody>
                  <a:tcPr marL="878" marR="878" marT="878" marB="0" anchor="b"/>
                </a:tc>
                <a:tc>
                  <a:txBody>
                    <a:bodyPr/>
                    <a:lstStyle/>
                    <a:p>
                      <a:pPr algn="l" fontAlgn="b">
                        <a:spcBef>
                          <a:spcPts val="0"/>
                        </a:spcBef>
                        <a:spcAft>
                          <a:spcPts val="0"/>
                        </a:spcAft>
                      </a:pPr>
                      <a:r>
                        <a:rPr lang="en-US" sz="1400" u="none" strike="noStrike">
                          <a:effectLst/>
                        </a:rPr>
                        <a:t>Reasoning + Pandemic facts.</a:t>
                      </a:r>
                      <a:endParaRPr lang="en-US" sz="3600" b="0" i="0" u="none" strike="noStrike">
                        <a:effectLst/>
                        <a:latin typeface="Arial" panose="020B0604020202020204" pitchFamily="34" charset="0"/>
                      </a:endParaRPr>
                    </a:p>
                  </a:txBody>
                  <a:tcPr marL="878" marR="878" marT="878" marB="0" anchor="b"/>
                </a:tc>
                <a:extLst>
                  <a:ext uri="{0D108BD9-81ED-4DB2-BD59-A6C34878D82A}">
                    <a16:rowId xmlns:a16="http://schemas.microsoft.com/office/drawing/2014/main" val="2827141651"/>
                  </a:ext>
                </a:extLst>
              </a:tr>
              <a:tr h="654599">
                <a:tc>
                  <a:txBody>
                    <a:bodyPr/>
                    <a:lstStyle/>
                    <a:p>
                      <a:pPr algn="l" fontAlgn="b">
                        <a:spcBef>
                          <a:spcPts val="0"/>
                        </a:spcBef>
                        <a:spcAft>
                          <a:spcPts val="0"/>
                        </a:spcAft>
                      </a:pPr>
                      <a:r>
                        <a:rPr lang="en-US" sz="1400" u="none" strike="noStrike" dirty="0">
                          <a:effectLst/>
                        </a:rPr>
                        <a:t>RT @jimsciutto: Every expert says widespread testing is necessary to safely reopen the country. </a:t>
                      </a:r>
                      <a:br>
                        <a:rPr lang="en-US" sz="1400" u="none" strike="noStrike" dirty="0">
                          <a:effectLst/>
                        </a:rPr>
                      </a:br>
                      <a:r>
                        <a:rPr lang="en-US" sz="1400" u="none" strike="noStrike" dirty="0">
                          <a:effectLst/>
                        </a:rPr>
                        <a:t>Virtually no state or local official we’ve spoken to says they have the capacity for widespread testing. </a:t>
                      </a:r>
                      <a:br>
                        <a:rPr lang="en-US" sz="1400" u="none" strike="noStrike" dirty="0">
                          <a:effectLst/>
                        </a:rPr>
                      </a:br>
                      <a:r>
                        <a:rPr lang="en-US" sz="1400" u="none" strike="noStrike" dirty="0">
                          <a:effectLst/>
                        </a:rPr>
                        <a:t>How will this be fixed by May in a country of 330 million people?</a:t>
                      </a:r>
                    </a:p>
                  </a:txBody>
                  <a:tcPr marL="878" marR="878" marT="878" marB="0" anchor="b"/>
                </a:tc>
                <a:tc>
                  <a:txBody>
                    <a:bodyPr/>
                    <a:lstStyle/>
                    <a:p>
                      <a:pPr algn="ctr" fontAlgn="b">
                        <a:spcBef>
                          <a:spcPts val="0"/>
                        </a:spcBef>
                        <a:spcAft>
                          <a:spcPts val="0"/>
                        </a:spcAft>
                      </a:pPr>
                      <a:r>
                        <a:rPr lang="en-US" sz="1400" u="none" strike="noStrike" dirty="0">
                          <a:effectLst/>
                        </a:rPr>
                        <a:t>-1</a:t>
                      </a:r>
                      <a:endParaRPr lang="en-US" sz="3600" b="0" i="0" u="none" strike="noStrike" dirty="0">
                        <a:effectLst/>
                        <a:latin typeface="Arial" panose="020B0604020202020204" pitchFamily="34" charset="0"/>
                      </a:endParaRPr>
                    </a:p>
                  </a:txBody>
                  <a:tcPr marL="878" marR="878" marT="878" marB="0" anchor="b"/>
                </a:tc>
                <a:tc>
                  <a:txBody>
                    <a:bodyPr/>
                    <a:lstStyle/>
                    <a:p>
                      <a:pPr algn="l" fontAlgn="b">
                        <a:spcBef>
                          <a:spcPts val="0"/>
                        </a:spcBef>
                        <a:spcAft>
                          <a:spcPts val="0"/>
                        </a:spcAft>
                      </a:pPr>
                      <a:r>
                        <a:rPr lang="en-US" sz="1400" u="none" strike="noStrike">
                          <a:effectLst/>
                        </a:rPr>
                        <a:t>Scientific news</a:t>
                      </a:r>
                      <a:endParaRPr lang="en-US" sz="3600" b="0" i="0" u="none" strike="noStrike">
                        <a:effectLst/>
                        <a:latin typeface="Arial" panose="020B0604020202020204" pitchFamily="34" charset="0"/>
                      </a:endParaRPr>
                    </a:p>
                  </a:txBody>
                  <a:tcPr marL="878" marR="878" marT="878" marB="0" anchor="b"/>
                </a:tc>
                <a:extLst>
                  <a:ext uri="{0D108BD9-81ED-4DB2-BD59-A6C34878D82A}">
                    <a16:rowId xmlns:a16="http://schemas.microsoft.com/office/drawing/2014/main" val="3907251411"/>
                  </a:ext>
                </a:extLst>
              </a:tr>
              <a:tr h="624571">
                <a:tc>
                  <a:txBody>
                    <a:bodyPr/>
                    <a:lstStyle/>
                    <a:p>
                      <a:pPr algn="l" fontAlgn="b">
                        <a:spcBef>
                          <a:spcPts val="0"/>
                        </a:spcBef>
                        <a:spcAft>
                          <a:spcPts val="0"/>
                        </a:spcAft>
                      </a:pPr>
                      <a:r>
                        <a:rPr lang="en-US" sz="1400" u="none" strike="noStrike" dirty="0">
                          <a:effectLst/>
                        </a:rPr>
                        <a:t>RT @brithume: When POTUS claimed — incorrectly — that he had absolute power to reopen the country, there were cries of “authoritarian,” and “constitutional crisis.” Now that he’s largely leaving up to governors, he’s putting the “onus” on them, or the “burden” on them.</a:t>
                      </a:r>
                      <a:endParaRPr lang="en-US" sz="3600" b="0" i="0" u="none" strike="noStrike" dirty="0">
                        <a:effectLst/>
                        <a:latin typeface="Arial" panose="020B0604020202020204" pitchFamily="34" charset="0"/>
                      </a:endParaRPr>
                    </a:p>
                  </a:txBody>
                  <a:tcPr marL="878" marR="878" marT="878" marB="0" anchor="b"/>
                </a:tc>
                <a:tc>
                  <a:txBody>
                    <a:bodyPr/>
                    <a:lstStyle/>
                    <a:p>
                      <a:pPr algn="ctr" fontAlgn="b">
                        <a:spcBef>
                          <a:spcPts val="0"/>
                        </a:spcBef>
                        <a:spcAft>
                          <a:spcPts val="0"/>
                        </a:spcAft>
                      </a:pPr>
                      <a:r>
                        <a:rPr lang="en-US" sz="1400" u="none" strike="noStrike" dirty="0">
                          <a:effectLst/>
                        </a:rPr>
                        <a:t>-1</a:t>
                      </a:r>
                      <a:endParaRPr lang="en-US" sz="3600" b="0" i="0" u="none" strike="noStrike" dirty="0">
                        <a:effectLst/>
                        <a:latin typeface="Arial" panose="020B0604020202020204" pitchFamily="34" charset="0"/>
                      </a:endParaRPr>
                    </a:p>
                  </a:txBody>
                  <a:tcPr marL="878" marR="878" marT="878" marB="0" anchor="b"/>
                </a:tc>
                <a:tc>
                  <a:txBody>
                    <a:bodyPr/>
                    <a:lstStyle/>
                    <a:p>
                      <a:pPr algn="l" fontAlgn="b">
                        <a:spcBef>
                          <a:spcPts val="0"/>
                        </a:spcBef>
                        <a:spcAft>
                          <a:spcPts val="0"/>
                        </a:spcAft>
                      </a:pPr>
                      <a:r>
                        <a:rPr lang="en-US" sz="1400" u="none" strike="noStrike" dirty="0">
                          <a:effectLst/>
                        </a:rPr>
                        <a:t>Policy news</a:t>
                      </a:r>
                      <a:endParaRPr lang="en-US" sz="3600" b="0" i="0" u="none" strike="noStrike" dirty="0">
                        <a:effectLst/>
                        <a:latin typeface="Arial" panose="020B0604020202020204" pitchFamily="34" charset="0"/>
                      </a:endParaRPr>
                    </a:p>
                  </a:txBody>
                  <a:tcPr marL="878" marR="878" marT="878" marB="0" anchor="b"/>
                </a:tc>
                <a:extLst>
                  <a:ext uri="{0D108BD9-81ED-4DB2-BD59-A6C34878D82A}">
                    <a16:rowId xmlns:a16="http://schemas.microsoft.com/office/drawing/2014/main" val="4137296430"/>
                  </a:ext>
                </a:extLst>
              </a:tr>
              <a:tr h="711963">
                <a:tc>
                  <a:txBody>
                    <a:bodyPr/>
                    <a:lstStyle/>
                    <a:p>
                      <a:pPr algn="l" fontAlgn="b">
                        <a:spcBef>
                          <a:spcPts val="0"/>
                        </a:spcBef>
                        <a:spcAft>
                          <a:spcPts val="0"/>
                        </a:spcAft>
                      </a:pPr>
                      <a:r>
                        <a:rPr lang="en-US" sz="1400" u="none" strike="noStrike" dirty="0">
                          <a:effectLst/>
                        </a:rPr>
                        <a:t>RT @RepMattGaetz: I’m honored to be named to @POTUS’s Opening Up America Again Congressional Group.</a:t>
                      </a:r>
                      <a:br>
                        <a:rPr lang="en-US" sz="1400" u="none" strike="noStrike" dirty="0">
                          <a:effectLst/>
                        </a:rPr>
                      </a:br>
                      <a:r>
                        <a:rPr lang="en-US" sz="1400" u="none" strike="noStrike" dirty="0">
                          <a:effectLst/>
                        </a:rPr>
                        <a:t>I will be working closely with President @realDonaldTrump and his administration to reopen our country and reignite the economic vitality America has enjoyed under his leadership.</a:t>
                      </a:r>
                      <a:endParaRPr lang="en-US" sz="3600" b="0" i="0" u="none" strike="noStrike" dirty="0">
                        <a:effectLst/>
                        <a:latin typeface="Arial" panose="020B0604020202020204" pitchFamily="34" charset="0"/>
                      </a:endParaRPr>
                    </a:p>
                  </a:txBody>
                  <a:tcPr marL="878" marR="878" marT="878" marB="0" anchor="b"/>
                </a:tc>
                <a:tc>
                  <a:txBody>
                    <a:bodyPr/>
                    <a:lstStyle/>
                    <a:p>
                      <a:pPr algn="ctr" fontAlgn="b">
                        <a:spcBef>
                          <a:spcPts val="0"/>
                        </a:spcBef>
                        <a:spcAft>
                          <a:spcPts val="0"/>
                        </a:spcAft>
                      </a:pPr>
                      <a:r>
                        <a:rPr lang="en-US" sz="1400" u="none" strike="noStrike" dirty="0">
                          <a:effectLst/>
                        </a:rPr>
                        <a:t>1</a:t>
                      </a:r>
                      <a:endParaRPr lang="en-US" sz="3600" b="0" i="0" u="none" strike="noStrike" dirty="0">
                        <a:effectLst/>
                        <a:latin typeface="Arial" panose="020B0604020202020204" pitchFamily="34" charset="0"/>
                      </a:endParaRPr>
                    </a:p>
                  </a:txBody>
                  <a:tcPr marL="878" marR="878" marT="878" marB="0" anchor="b"/>
                </a:tc>
                <a:tc>
                  <a:txBody>
                    <a:bodyPr/>
                    <a:lstStyle/>
                    <a:p>
                      <a:pPr algn="l" fontAlgn="b">
                        <a:spcBef>
                          <a:spcPts val="0"/>
                        </a:spcBef>
                        <a:spcAft>
                          <a:spcPts val="0"/>
                        </a:spcAft>
                      </a:pPr>
                      <a:r>
                        <a:rPr lang="en-US" sz="1400" u="none" strike="noStrike" dirty="0">
                          <a:effectLst/>
                        </a:rPr>
                        <a:t>Call</a:t>
                      </a:r>
                      <a:endParaRPr lang="en-US" sz="3600" b="0" i="0" u="none" strike="noStrike" dirty="0">
                        <a:effectLst/>
                        <a:latin typeface="Arial" panose="020B0604020202020204" pitchFamily="34" charset="0"/>
                      </a:endParaRPr>
                    </a:p>
                  </a:txBody>
                  <a:tcPr marL="878" marR="878" marT="878" marB="0" anchor="b"/>
                </a:tc>
                <a:extLst>
                  <a:ext uri="{0D108BD9-81ED-4DB2-BD59-A6C34878D82A}">
                    <a16:rowId xmlns:a16="http://schemas.microsoft.com/office/drawing/2014/main" val="3056276395"/>
                  </a:ext>
                </a:extLst>
              </a:tr>
              <a:tr h="416666">
                <a:tc>
                  <a:txBody>
                    <a:bodyPr/>
                    <a:lstStyle/>
                    <a:p>
                      <a:pPr algn="l" fontAlgn="b">
                        <a:spcBef>
                          <a:spcPts val="0"/>
                        </a:spcBef>
                        <a:spcAft>
                          <a:spcPts val="0"/>
                        </a:spcAft>
                      </a:pPr>
                      <a:r>
                        <a:rPr lang="en-US" sz="1400" u="none" strike="noStrike" dirty="0">
                          <a:effectLst/>
                        </a:rPr>
                        <a:t>RT @thegoodgodabove: The only people who want to reopen the economy right now are the people who don’t care if you die.</a:t>
                      </a:r>
                      <a:endParaRPr lang="en-US" sz="3600" b="0" i="0" u="none" strike="noStrike" dirty="0">
                        <a:effectLst/>
                        <a:latin typeface="Arial" panose="020B0604020202020204" pitchFamily="34" charset="0"/>
                      </a:endParaRPr>
                    </a:p>
                  </a:txBody>
                  <a:tcPr marL="878" marR="878" marT="878" marB="0" anchor="b"/>
                </a:tc>
                <a:tc>
                  <a:txBody>
                    <a:bodyPr/>
                    <a:lstStyle/>
                    <a:p>
                      <a:pPr algn="ctr" fontAlgn="b">
                        <a:spcBef>
                          <a:spcPts val="0"/>
                        </a:spcBef>
                        <a:spcAft>
                          <a:spcPts val="0"/>
                        </a:spcAft>
                      </a:pPr>
                      <a:r>
                        <a:rPr lang="en-US" sz="1400" u="none" strike="noStrike" dirty="0">
                          <a:effectLst/>
                        </a:rPr>
                        <a:t>-1</a:t>
                      </a:r>
                      <a:endParaRPr lang="en-US" sz="3600" b="0" i="0" u="none" strike="noStrike" dirty="0">
                        <a:effectLst/>
                        <a:latin typeface="Arial" panose="020B0604020202020204" pitchFamily="34" charset="0"/>
                      </a:endParaRPr>
                    </a:p>
                  </a:txBody>
                  <a:tcPr marL="878" marR="878" marT="878" marB="0" anchor="b"/>
                </a:tc>
                <a:tc>
                  <a:txBody>
                    <a:bodyPr/>
                    <a:lstStyle/>
                    <a:p>
                      <a:pPr algn="l" fontAlgn="b">
                        <a:spcBef>
                          <a:spcPts val="0"/>
                        </a:spcBef>
                        <a:spcAft>
                          <a:spcPts val="0"/>
                        </a:spcAft>
                      </a:pPr>
                      <a:r>
                        <a:rPr lang="en-US" sz="1400" u="none" strike="noStrike" dirty="0">
                          <a:effectLst/>
                        </a:rPr>
                        <a:t>Reasoning</a:t>
                      </a:r>
                      <a:endParaRPr lang="en-US" sz="3600" b="0" i="0" u="none" strike="noStrike" dirty="0">
                        <a:effectLst/>
                        <a:latin typeface="Arial" panose="020B0604020202020204" pitchFamily="34" charset="0"/>
                      </a:endParaRPr>
                    </a:p>
                  </a:txBody>
                  <a:tcPr marL="878" marR="878" marT="878" marB="0" anchor="b"/>
                </a:tc>
                <a:extLst>
                  <a:ext uri="{0D108BD9-81ED-4DB2-BD59-A6C34878D82A}">
                    <a16:rowId xmlns:a16="http://schemas.microsoft.com/office/drawing/2014/main" val="4064628946"/>
                  </a:ext>
                </a:extLst>
              </a:tr>
              <a:tr h="754276">
                <a:tc>
                  <a:txBody>
                    <a:bodyPr/>
                    <a:lstStyle/>
                    <a:p>
                      <a:pPr algn="l" fontAlgn="b">
                        <a:spcBef>
                          <a:spcPts val="0"/>
                        </a:spcBef>
                        <a:spcAft>
                          <a:spcPts val="0"/>
                        </a:spcAft>
                      </a:pPr>
                      <a:r>
                        <a:rPr lang="en-US" sz="1400" u="none" strike="noStrike" dirty="0">
                          <a:effectLst/>
                        </a:rPr>
                        <a:t>RT @maddow: "Trump’s the-buck-stops-with-the-states posture is largely designed to shield himself from blame should there be new outbreaks after states reopen, according to several current and former senior administration officials involved in the response.“ https://t.co/azfY5dsPdj</a:t>
                      </a:r>
                      <a:endParaRPr lang="en-US" sz="3600" b="0" i="0" u="none" strike="noStrike" dirty="0">
                        <a:effectLst/>
                        <a:latin typeface="Arial" panose="020B0604020202020204" pitchFamily="34" charset="0"/>
                      </a:endParaRPr>
                    </a:p>
                  </a:txBody>
                  <a:tcPr marL="878" marR="878" marT="878" marB="0" anchor="b"/>
                </a:tc>
                <a:tc>
                  <a:txBody>
                    <a:bodyPr/>
                    <a:lstStyle/>
                    <a:p>
                      <a:pPr algn="ctr" fontAlgn="b">
                        <a:spcBef>
                          <a:spcPts val="0"/>
                        </a:spcBef>
                        <a:spcAft>
                          <a:spcPts val="0"/>
                        </a:spcAft>
                      </a:pPr>
                      <a:r>
                        <a:rPr lang="en-US" sz="1400" u="none" strike="noStrike" dirty="0">
                          <a:effectLst/>
                        </a:rPr>
                        <a:t>-1</a:t>
                      </a:r>
                      <a:endParaRPr lang="en-US" sz="3600" b="0" i="0" u="none" strike="noStrike" dirty="0">
                        <a:effectLst/>
                        <a:latin typeface="Arial" panose="020B0604020202020204" pitchFamily="34" charset="0"/>
                      </a:endParaRPr>
                    </a:p>
                  </a:txBody>
                  <a:tcPr marL="878" marR="878" marT="878" marB="0" anchor="b"/>
                </a:tc>
                <a:tc>
                  <a:txBody>
                    <a:bodyPr/>
                    <a:lstStyle/>
                    <a:p>
                      <a:pPr algn="l" fontAlgn="b">
                        <a:spcBef>
                          <a:spcPts val="0"/>
                        </a:spcBef>
                        <a:spcAft>
                          <a:spcPts val="0"/>
                        </a:spcAft>
                      </a:pPr>
                      <a:r>
                        <a:rPr lang="en-US" sz="1400" u="none" strike="noStrike" dirty="0">
                          <a:effectLst/>
                        </a:rPr>
                        <a:t>Trump Issues federal guidelines for reopening state</a:t>
                      </a:r>
                      <a:endParaRPr lang="en-US" sz="3600" b="0" i="0" u="none" strike="noStrike" dirty="0">
                        <a:effectLst/>
                        <a:latin typeface="Arial" panose="020B0604020202020204" pitchFamily="34" charset="0"/>
                      </a:endParaRPr>
                    </a:p>
                  </a:txBody>
                  <a:tcPr marL="878" marR="878" marT="878" marB="0" anchor="b"/>
                </a:tc>
                <a:extLst>
                  <a:ext uri="{0D108BD9-81ED-4DB2-BD59-A6C34878D82A}">
                    <a16:rowId xmlns:a16="http://schemas.microsoft.com/office/drawing/2014/main" val="3508963372"/>
                  </a:ext>
                </a:extLst>
              </a:tr>
            </a:tbl>
          </a:graphicData>
        </a:graphic>
      </p:graphicFrame>
      <p:sp>
        <p:nvSpPr>
          <p:cNvPr id="4" name="TextBox 3">
            <a:extLst>
              <a:ext uri="{FF2B5EF4-FFF2-40B4-BE49-F238E27FC236}">
                <a16:creationId xmlns:a16="http://schemas.microsoft.com/office/drawing/2014/main" id="{B77A9623-AA23-41CD-B3CD-4AF21D4D4DF3}"/>
              </a:ext>
            </a:extLst>
          </p:cNvPr>
          <p:cNvSpPr txBox="1"/>
          <p:nvPr/>
        </p:nvSpPr>
        <p:spPr>
          <a:xfrm>
            <a:off x="6845299" y="187159"/>
            <a:ext cx="2580629" cy="338554"/>
          </a:xfrm>
          <a:prstGeom prst="rect">
            <a:avLst/>
          </a:prstGeom>
          <a:noFill/>
        </p:spPr>
        <p:txBody>
          <a:bodyPr wrap="square">
            <a:spAutoFit/>
          </a:bodyPr>
          <a:lstStyle/>
          <a:p>
            <a:r>
              <a:rPr lang="en-US" sz="1600" dirty="0">
                <a:solidFill>
                  <a:srgbClr val="000000"/>
                </a:solidFill>
                <a:latin typeface="Calibri" panose="020F0502020204030204" pitchFamily="34" charset="0"/>
              </a:rPr>
              <a:t>E</a:t>
            </a:r>
            <a:r>
              <a:rPr lang="en-US" sz="1600" i="0" u="none" strike="noStrike" dirty="0">
                <a:solidFill>
                  <a:srgbClr val="000000"/>
                </a:solidFill>
                <a:effectLst/>
                <a:latin typeface="Calibri" panose="020F0502020204030204" pitchFamily="34" charset="0"/>
              </a:rPr>
              <a:t>xample </a:t>
            </a:r>
            <a:r>
              <a:rPr lang="en-US" sz="1600" dirty="0">
                <a:solidFill>
                  <a:srgbClr val="000000"/>
                </a:solidFill>
                <a:latin typeface="Calibri" panose="020F0502020204030204" pitchFamily="34" charset="0"/>
              </a:rPr>
              <a:t>of </a:t>
            </a:r>
            <a:r>
              <a:rPr lang="en-US" sz="1600" i="0" u="none" strike="noStrike" dirty="0">
                <a:solidFill>
                  <a:srgbClr val="000000"/>
                </a:solidFill>
                <a:effectLst/>
                <a:latin typeface="Calibri" panose="020F0502020204030204" pitchFamily="34" charset="0"/>
              </a:rPr>
              <a:t>4/17/2020</a:t>
            </a:r>
            <a:endParaRPr lang="en-US" sz="1600" dirty="0"/>
          </a:p>
        </p:txBody>
      </p:sp>
      <p:sp>
        <p:nvSpPr>
          <p:cNvPr id="5" name="Rectangle 4">
            <a:extLst>
              <a:ext uri="{FF2B5EF4-FFF2-40B4-BE49-F238E27FC236}">
                <a16:creationId xmlns:a16="http://schemas.microsoft.com/office/drawing/2014/main" id="{65AA83D5-F0F1-4C58-AF79-7F31B0F97546}"/>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330E940-914D-4F0C-AAC8-40289616D63A}"/>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14">
            <a:extLst>
              <a:ext uri="{FF2B5EF4-FFF2-40B4-BE49-F238E27FC236}">
                <a16:creationId xmlns:a16="http://schemas.microsoft.com/office/drawing/2014/main" id="{F112F853-410C-4FCB-9C77-0597A5464AFE}"/>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28</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8" name="Slide Number Placeholder 14">
            <a:extLst>
              <a:ext uri="{FF2B5EF4-FFF2-40B4-BE49-F238E27FC236}">
                <a16:creationId xmlns:a16="http://schemas.microsoft.com/office/drawing/2014/main" id="{52F45444-4FAF-4CC1-934B-1405E7384220}"/>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 name="Rectangle 1">
            <a:extLst>
              <a:ext uri="{FF2B5EF4-FFF2-40B4-BE49-F238E27FC236}">
                <a16:creationId xmlns:a16="http://schemas.microsoft.com/office/drawing/2014/main" id="{45283F9C-1B7D-466D-B890-B3C0EFD0A5CA}"/>
              </a:ext>
            </a:extLst>
          </p:cNvPr>
          <p:cNvSpPr/>
          <p:nvPr/>
        </p:nvSpPr>
        <p:spPr>
          <a:xfrm>
            <a:off x="1093071" y="110216"/>
            <a:ext cx="5628657" cy="461665"/>
          </a:xfrm>
          <a:prstGeom prst="rect">
            <a:avLst/>
          </a:prstGeom>
        </p:spPr>
        <p:txBody>
          <a:bodyPr wrap="none">
            <a:spAutoFit/>
          </a:bodyPr>
          <a:lstStyle/>
          <a:p>
            <a:r>
              <a:rPr lang="en-US" altLang="zh-CN"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Temporal</a:t>
            </a:r>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 Analysis – </a:t>
            </a:r>
            <a:r>
              <a:rPr lang="en-US" altLang="zh-CN"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News &amp; Perception</a:t>
            </a:r>
            <a:endParaRPr lang="en-US" sz="2400" dirty="0">
              <a:latin typeface="+mj-lt"/>
              <a:ea typeface="+mj-ea"/>
              <a:cs typeface="+mj-cs"/>
            </a:endParaRPr>
          </a:p>
        </p:txBody>
      </p:sp>
    </p:spTree>
    <p:extLst>
      <p:ext uri="{BB962C8B-B14F-4D97-AF65-F5344CB8AC3E}">
        <p14:creationId xmlns:p14="http://schemas.microsoft.com/office/powerpoint/2010/main" val="211949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29</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5713615" cy="461665"/>
          </a:xfrm>
          <a:prstGeom prst="rect">
            <a:avLst/>
          </a:prstGeom>
        </p:spPr>
        <p:txBody>
          <a:bodyPr wrap="none">
            <a:spAutoFit/>
          </a:bodyPr>
          <a:lstStyle/>
          <a:p>
            <a:r>
              <a:rPr lang="en-US" altLang="zh-CN"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Temporal</a:t>
            </a:r>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 Analysis – </a:t>
            </a:r>
            <a:r>
              <a:rPr lang="en-US" altLang="zh-CN"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News &amp; Perception</a:t>
            </a:r>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 </a:t>
            </a:r>
            <a:endParaRPr lang="en-US" sz="2400" dirty="0">
              <a:latin typeface="+mj-lt"/>
              <a:ea typeface="+mj-ea"/>
              <a:cs typeface="+mj-cs"/>
            </a:endParaRPr>
          </a:p>
        </p:txBody>
      </p:sp>
      <p:sp>
        <p:nvSpPr>
          <p:cNvPr id="9" name="Content Placeholder 2">
            <a:extLst>
              <a:ext uri="{FF2B5EF4-FFF2-40B4-BE49-F238E27FC236}">
                <a16:creationId xmlns:a16="http://schemas.microsoft.com/office/drawing/2014/main" id="{2C118728-5463-4F9E-9C53-1C5E5CAE3A84}"/>
              </a:ext>
            </a:extLst>
          </p:cNvPr>
          <p:cNvSpPr txBox="1">
            <a:spLocks/>
          </p:cNvSpPr>
          <p:nvPr/>
        </p:nvSpPr>
        <p:spPr>
          <a:xfrm>
            <a:off x="1160682" y="1253331"/>
            <a:ext cx="96520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altLang="zh-CN" sz="2600" dirty="0">
                <a:solidFill>
                  <a:srgbClr val="000000"/>
                </a:solidFill>
                <a:ea typeface="Arial Unicode MS" panose="020B0604020202020204" pitchFamily="34" charset="-128"/>
              </a:rPr>
              <a:t>    Conclusions &amp; Implications</a:t>
            </a:r>
          </a:p>
          <a:p>
            <a:pPr marL="342900" indent="-342900" algn="l">
              <a:buFont typeface="Arial" panose="020B0604020202020204" pitchFamily="34" charset="0"/>
              <a:buChar char="•"/>
            </a:pPr>
            <a:r>
              <a:rPr lang="en-US" sz="2000" b="0" i="0" u="none" strike="noStrike" dirty="0">
                <a:solidFill>
                  <a:srgbClr val="000000"/>
                </a:solidFill>
                <a:effectLst/>
                <a:latin typeface="Calibri" panose="020F0502020204030204" pitchFamily="34" charset="0"/>
              </a:rPr>
              <a:t>Political news gain more attention and invoke more debates</a:t>
            </a:r>
          </a:p>
          <a:p>
            <a:pPr lvl="1" algn="l">
              <a:buFont typeface="Calibri" panose="020F0502020204030204" pitchFamily="34" charset="0"/>
              <a:buChar char="―"/>
            </a:pPr>
            <a:r>
              <a:rPr lang="en-US" sz="1800" dirty="0">
                <a:solidFill>
                  <a:srgbClr val="000000"/>
                </a:solidFill>
                <a:latin typeface="Calibri" panose="020F0502020204030204" pitchFamily="34" charset="0"/>
              </a:rPr>
              <a:t>Most of the tweets with a large amount of retweets are related to political news — for both supporting and opposing reopen tweets. </a:t>
            </a:r>
          </a:p>
          <a:p>
            <a:pPr marL="342900" indent="-342900" algn="l">
              <a:buFont typeface="Arial" panose="020B0604020202020204" pitchFamily="34" charset="0"/>
              <a:buChar char="•"/>
            </a:pPr>
            <a:r>
              <a:rPr lang="en-US" sz="2000" b="0" i="0" u="none" strike="noStrike" dirty="0">
                <a:solidFill>
                  <a:srgbClr val="000000"/>
                </a:solidFill>
                <a:effectLst/>
                <a:latin typeface="Calibri" panose="020F0502020204030204" pitchFamily="34" charset="0"/>
              </a:rPr>
              <a:t>Many top supporting reopen tweets are Calls </a:t>
            </a:r>
          </a:p>
          <a:p>
            <a:pPr lvl="1" algn="l">
              <a:buFont typeface="Calibri" panose="020F0502020204030204" pitchFamily="34" charset="0"/>
              <a:buChar char="―"/>
            </a:pPr>
            <a:r>
              <a:rPr lang="en-US" sz="1800" dirty="0">
                <a:solidFill>
                  <a:srgbClr val="000000"/>
                </a:solidFill>
                <a:latin typeface="Calibri" panose="020F0502020204030204" pitchFamily="34" charset="0"/>
              </a:rPr>
              <a:t>express opinions directly and concisely, not necessarily related to specific news or reasoning</a:t>
            </a:r>
          </a:p>
          <a:p>
            <a:pPr lvl="1" algn="l">
              <a:buFont typeface="Calibri" panose="020F0502020204030204" pitchFamily="34" charset="0"/>
              <a:buChar char="―"/>
            </a:pPr>
            <a:r>
              <a:rPr lang="en-US" sz="1800" dirty="0">
                <a:solidFill>
                  <a:srgbClr val="000000"/>
                </a:solidFill>
                <a:latin typeface="Calibri" panose="020F0502020204030204" pitchFamily="34" charset="0"/>
              </a:rPr>
              <a:t>A lot of perception spikes are caused by such calls, especially by Trump, Rand Paul.</a:t>
            </a:r>
          </a:p>
          <a:p>
            <a:pPr lvl="1" algn="l">
              <a:buFont typeface="Calibri" panose="020F0502020204030204" pitchFamily="34" charset="0"/>
              <a:buChar char="―"/>
            </a:pPr>
            <a:r>
              <a:rPr lang="en-US" sz="1800" dirty="0">
                <a:solidFill>
                  <a:srgbClr val="000000"/>
                </a:solidFill>
                <a:latin typeface="Calibri" panose="020F0502020204030204" pitchFamily="34" charset="0"/>
              </a:rPr>
              <a:t>For example,</a:t>
            </a:r>
            <a:r>
              <a:rPr lang="en-US" sz="1800" b="0" i="0" u="none" strike="noStrike" dirty="0">
                <a:solidFill>
                  <a:srgbClr val="000000"/>
                </a:solidFill>
                <a:effectLst/>
                <a:latin typeface="Calibri" panose="020F0502020204030204" pitchFamily="34" charset="0"/>
              </a:rPr>
              <a:t> "REOPEN OUR COUNTRY!", "America getting ready to reopen" ,"Great things will happen when we reopen America!", "Many States moving to SAFELY and QUICKLY reopen!", "Let’s reopen America! "</a:t>
            </a:r>
            <a:r>
              <a:rPr lang="en-US" sz="1100" dirty="0"/>
              <a:t> </a:t>
            </a:r>
            <a:endParaRPr lang="en-US" sz="1800" dirty="0">
              <a:solidFill>
                <a:srgbClr val="000000"/>
              </a:solidFill>
              <a:latin typeface="Calibri" panose="020F0502020204030204" pitchFamily="34" charset="0"/>
            </a:endParaRPr>
          </a:p>
          <a:p>
            <a:pPr marL="342900" indent="-342900" algn="l">
              <a:buFont typeface="Arial" panose="020B0604020202020204" pitchFamily="34" charset="0"/>
              <a:buChar char="•"/>
            </a:pPr>
            <a:r>
              <a:rPr lang="en-US" sz="2000" b="0" i="0" u="none" strike="noStrike" dirty="0">
                <a:solidFill>
                  <a:srgbClr val="000000"/>
                </a:solidFill>
                <a:effectLst/>
                <a:latin typeface="Calibri" panose="020F0502020204030204" pitchFamily="34" charset="0"/>
              </a:rPr>
              <a:t>Most top opposing reopen tweets express specific concerns</a:t>
            </a:r>
          </a:p>
          <a:p>
            <a:pPr lvl="1" algn="l">
              <a:buFont typeface="Calibri" panose="020F0502020204030204" pitchFamily="34" charset="0"/>
              <a:buChar char="―"/>
            </a:pPr>
            <a:r>
              <a:rPr lang="en-US" sz="1800" dirty="0">
                <a:solidFill>
                  <a:srgbClr val="000000"/>
                </a:solidFill>
                <a:latin typeface="Calibri" panose="020F0502020204030204" pitchFamily="34" charset="0"/>
              </a:rPr>
              <a:t>more likely to refer to pandemic facts and reasoning</a:t>
            </a:r>
          </a:p>
        </p:txBody>
      </p:sp>
    </p:spTree>
    <p:extLst>
      <p:ext uri="{BB962C8B-B14F-4D97-AF65-F5344CB8AC3E}">
        <p14:creationId xmlns:p14="http://schemas.microsoft.com/office/powerpoint/2010/main" val="2035523954"/>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3</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3147015" cy="461665"/>
          </a:xfrm>
          <a:prstGeom prst="rect">
            <a:avLst/>
          </a:prstGeom>
        </p:spPr>
        <p:txBody>
          <a:bodyPr wrap="none">
            <a:spAutoFit/>
          </a:bodyPr>
          <a:lstStyle/>
          <a:p>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Research Motivations</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9" name="TextBox 8">
            <a:extLst>
              <a:ext uri="{FF2B5EF4-FFF2-40B4-BE49-F238E27FC236}">
                <a16:creationId xmlns:a16="http://schemas.microsoft.com/office/drawing/2014/main" id="{854792FF-0B44-FB4A-9B81-F25BB471232E}"/>
              </a:ext>
            </a:extLst>
          </p:cNvPr>
          <p:cNvSpPr txBox="1"/>
          <p:nvPr/>
        </p:nvSpPr>
        <p:spPr>
          <a:xfrm>
            <a:off x="1801368" y="1325880"/>
            <a:ext cx="9272016" cy="5109091"/>
          </a:xfrm>
          <a:prstGeom prst="rect">
            <a:avLst/>
          </a:prstGeom>
          <a:noFill/>
        </p:spPr>
        <p:txBody>
          <a:bodyPr wrap="square" rtlCol="0">
            <a:spAutoFit/>
          </a:bodyPr>
          <a:lstStyle/>
          <a:p>
            <a:pPr marL="342900" indent="-342900">
              <a:buFont typeface="Arial" panose="020B0604020202020204" pitchFamily="34" charset="0"/>
              <a:buChar char="•"/>
            </a:pPr>
            <a:r>
              <a:rPr lang="en-US" sz="2200" dirty="0"/>
              <a:t>User social media to investigate public perception for reopening policy</a:t>
            </a:r>
          </a:p>
          <a:p>
            <a:pPr marL="171450" indent="-171450">
              <a:buFont typeface="Arial" panose="020B0604020202020204" pitchFamily="34" charset="0"/>
              <a:buChar char="•"/>
            </a:pPr>
            <a:endParaRPr lang="en-US" sz="1200" dirty="0"/>
          </a:p>
          <a:p>
            <a:pPr marL="342900" indent="-342900">
              <a:buFont typeface="Arial" panose="020B0604020202020204" pitchFamily="34" charset="0"/>
              <a:buChar char="•"/>
            </a:pPr>
            <a:r>
              <a:rPr lang="en-US" sz="2200" dirty="0"/>
              <a:t>Large quantity, spatial converge, cost effectiveness</a:t>
            </a:r>
          </a:p>
          <a:p>
            <a:endParaRPr lang="en-US" sz="1200" dirty="0"/>
          </a:p>
          <a:p>
            <a:pPr marL="342900" indent="-342900">
              <a:buFont typeface="Arial" panose="020B0604020202020204" pitchFamily="34" charset="0"/>
              <a:buChar char="•"/>
            </a:pPr>
            <a:r>
              <a:rPr lang="en-US" sz="2200" dirty="0"/>
              <a:t>Provide real-time track on public perception</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2200" dirty="0"/>
              <a:t>People on social media can freely express their opinions to such policy. Such opinions are often unbiased and have high fidelity when compared to survey results. </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200" dirty="0"/>
          </a:p>
          <a:p>
            <a:endParaRPr lang="en-US" sz="2200" dirty="0"/>
          </a:p>
        </p:txBody>
      </p:sp>
    </p:spTree>
    <p:extLst>
      <p:ext uri="{BB962C8B-B14F-4D97-AF65-F5344CB8AC3E}">
        <p14:creationId xmlns:p14="http://schemas.microsoft.com/office/powerpoint/2010/main" val="1356777741"/>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30</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5713615" cy="461665"/>
          </a:xfrm>
          <a:prstGeom prst="rect">
            <a:avLst/>
          </a:prstGeom>
        </p:spPr>
        <p:txBody>
          <a:bodyPr wrap="none">
            <a:spAutoFit/>
          </a:bodyPr>
          <a:lstStyle/>
          <a:p>
            <a:r>
              <a:rPr lang="en-US" altLang="zh-CN"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Temporal</a:t>
            </a:r>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 Analysis – </a:t>
            </a:r>
            <a:r>
              <a:rPr lang="en-US" altLang="zh-CN"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News &amp; Perception</a:t>
            </a:r>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 </a:t>
            </a:r>
            <a:endParaRPr lang="en-US" sz="2400" dirty="0">
              <a:latin typeface="+mj-lt"/>
              <a:ea typeface="+mj-ea"/>
              <a:cs typeface="+mj-cs"/>
            </a:endParaRPr>
          </a:p>
        </p:txBody>
      </p:sp>
      <p:sp>
        <p:nvSpPr>
          <p:cNvPr id="9" name="Content Placeholder 2">
            <a:extLst>
              <a:ext uri="{FF2B5EF4-FFF2-40B4-BE49-F238E27FC236}">
                <a16:creationId xmlns:a16="http://schemas.microsoft.com/office/drawing/2014/main" id="{2C118728-5463-4F9E-9C53-1C5E5CAE3A84}"/>
              </a:ext>
            </a:extLst>
          </p:cNvPr>
          <p:cNvSpPr txBox="1">
            <a:spLocks/>
          </p:cNvSpPr>
          <p:nvPr/>
        </p:nvSpPr>
        <p:spPr>
          <a:xfrm>
            <a:off x="1160682" y="1253331"/>
            <a:ext cx="96520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altLang="zh-CN" sz="2600" dirty="0">
                <a:solidFill>
                  <a:srgbClr val="000000"/>
                </a:solidFill>
                <a:ea typeface="Arial Unicode MS" panose="020B0604020202020204" pitchFamily="34" charset="-128"/>
              </a:rPr>
              <a:t>    Conclusions &amp; Implications</a:t>
            </a:r>
          </a:p>
          <a:p>
            <a:pPr marL="342900" indent="-342900" algn="l">
              <a:buFont typeface="Arial" panose="020B0604020202020204" pitchFamily="34" charset="0"/>
              <a:buChar char="•"/>
            </a:pPr>
            <a:r>
              <a:rPr lang="en-US" sz="2000" dirty="0">
                <a:solidFill>
                  <a:srgbClr val="000000"/>
                </a:solidFill>
                <a:latin typeface="Calibri" panose="020F0502020204030204" pitchFamily="34" charset="0"/>
              </a:rPr>
              <a:t>Some media tends to twist Trump's words or state the policy made by Democrat/Republican in a tendentious way</a:t>
            </a:r>
          </a:p>
          <a:p>
            <a:pPr lvl="1" algn="l">
              <a:buFont typeface="Calibri" panose="020F0502020204030204" pitchFamily="34" charset="0"/>
              <a:buChar char="―"/>
            </a:pPr>
            <a:r>
              <a:rPr lang="en-US" sz="1800" dirty="0">
                <a:solidFill>
                  <a:srgbClr val="000000"/>
                </a:solidFill>
                <a:latin typeface="Calibri" panose="020F0502020204030204" pitchFamily="34" charset="0"/>
              </a:rPr>
              <a:t>The mostly likely result is that the topic is led to their desired direction</a:t>
            </a:r>
          </a:p>
          <a:p>
            <a:pPr lvl="1" algn="l">
              <a:buFont typeface="Calibri" panose="020F0502020204030204" pitchFamily="34" charset="0"/>
              <a:buChar char="―"/>
            </a:pPr>
            <a:r>
              <a:rPr lang="en-US" sz="1800" dirty="0">
                <a:solidFill>
                  <a:srgbClr val="000000"/>
                </a:solidFill>
                <a:latin typeface="Calibri" panose="020F0502020204030204" pitchFamily="34" charset="0"/>
              </a:rPr>
              <a:t>On the other hand, many people have stopped trusting anything the media say</a:t>
            </a:r>
          </a:p>
          <a:p>
            <a:pPr marL="342900" indent="-342900" algn="l">
              <a:buFont typeface="Arial" panose="020B0604020202020204" pitchFamily="34" charset="0"/>
              <a:buChar char="•"/>
            </a:pPr>
            <a:r>
              <a:rPr lang="en-US" sz="2000" dirty="0">
                <a:solidFill>
                  <a:srgbClr val="000000"/>
                </a:solidFill>
                <a:latin typeface="Calibri" panose="020F0502020204030204" pitchFamily="34" charset="0"/>
              </a:rPr>
              <a:t>The debate is somewhat not focused on the pandemic itself but is led to the party conflict</a:t>
            </a:r>
          </a:p>
          <a:p>
            <a:pPr lvl="1" algn="l">
              <a:buFont typeface="Calibri" panose="020F0502020204030204" pitchFamily="34" charset="0"/>
              <a:buChar char="―"/>
            </a:pPr>
            <a:r>
              <a:rPr lang="en-US" sz="1800" dirty="0">
                <a:solidFill>
                  <a:srgbClr val="000000"/>
                </a:solidFill>
                <a:latin typeface="Calibri" panose="020F0502020204030204" pitchFamily="34" charset="0"/>
              </a:rPr>
              <a:t>For example, many tweets express a political tendency that opposing reopening is to "sabotage President Trump“</a:t>
            </a:r>
          </a:p>
          <a:p>
            <a:pPr lvl="1" algn="l">
              <a:buFont typeface="Calibri" panose="020F0502020204030204" pitchFamily="34" charset="0"/>
              <a:buChar char="―"/>
            </a:pPr>
            <a:r>
              <a:rPr lang="en-US" sz="1800" dirty="0">
                <a:solidFill>
                  <a:srgbClr val="000000"/>
                </a:solidFill>
                <a:latin typeface="Calibri" panose="020F0502020204030204" pitchFamily="34" charset="0"/>
              </a:rPr>
              <a:t>For example, some people don’t like Democrat so that they tend to oppose the policy made by Democrat</a:t>
            </a:r>
          </a:p>
          <a:p>
            <a:pPr lvl="1" algn="l">
              <a:buFont typeface="Calibri" panose="020F0502020204030204" pitchFamily="34" charset="0"/>
              <a:buChar char="―"/>
            </a:pPr>
            <a:r>
              <a:rPr lang="en-US" sz="1800" dirty="0">
                <a:solidFill>
                  <a:srgbClr val="000000"/>
                </a:solidFill>
                <a:latin typeface="Calibri" panose="020F0502020204030204" pitchFamily="34" charset="0"/>
              </a:rPr>
              <a:t>People should be guided more properly to pay more attention to science and facts</a:t>
            </a:r>
          </a:p>
          <a:p>
            <a:pPr lvl="1" algn="l"/>
            <a:endParaRPr lang="en-US" sz="18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713493426"/>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31</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8042586" cy="461665"/>
          </a:xfrm>
          <a:prstGeom prst="rect">
            <a:avLst/>
          </a:prstGeom>
        </p:spPr>
        <p:txBody>
          <a:bodyPr wrap="none">
            <a:spAutoFit/>
          </a:bodyPr>
          <a:lstStyle/>
          <a:p>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Spatial Analysis – Compared with Socioeconomic Factors</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218D85DB-DF4F-0745-9505-003B7A18C419}"/>
              </a:ext>
            </a:extLst>
          </p:cNvPr>
          <p:cNvPicPr>
            <a:picLocks noChangeAspect="1"/>
          </p:cNvPicPr>
          <p:nvPr/>
        </p:nvPicPr>
        <p:blipFill>
          <a:blip r:embed="rId3"/>
          <a:stretch>
            <a:fillRect/>
          </a:stretch>
        </p:blipFill>
        <p:spPr>
          <a:xfrm>
            <a:off x="1213394" y="1883845"/>
            <a:ext cx="4882606" cy="2809293"/>
          </a:xfrm>
          <a:prstGeom prst="rect">
            <a:avLst/>
          </a:prstGeom>
        </p:spPr>
      </p:pic>
      <p:pic>
        <p:nvPicPr>
          <p:cNvPr id="5" name="Picture 4">
            <a:extLst>
              <a:ext uri="{FF2B5EF4-FFF2-40B4-BE49-F238E27FC236}">
                <a16:creationId xmlns:a16="http://schemas.microsoft.com/office/drawing/2014/main" id="{289D40C4-EAAD-B24E-882C-EE5BBBE709F7}"/>
              </a:ext>
            </a:extLst>
          </p:cNvPr>
          <p:cNvPicPr>
            <a:picLocks noChangeAspect="1"/>
          </p:cNvPicPr>
          <p:nvPr/>
        </p:nvPicPr>
        <p:blipFill>
          <a:blip r:embed="rId4"/>
          <a:stretch>
            <a:fillRect/>
          </a:stretch>
        </p:blipFill>
        <p:spPr>
          <a:xfrm>
            <a:off x="6489611" y="1883845"/>
            <a:ext cx="4770572" cy="2746159"/>
          </a:xfrm>
          <a:prstGeom prst="rect">
            <a:avLst/>
          </a:prstGeom>
        </p:spPr>
      </p:pic>
    </p:spTree>
    <p:extLst>
      <p:ext uri="{BB962C8B-B14F-4D97-AF65-F5344CB8AC3E}">
        <p14:creationId xmlns:p14="http://schemas.microsoft.com/office/powerpoint/2010/main" val="2363327829"/>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32</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8042586" cy="461665"/>
          </a:xfrm>
          <a:prstGeom prst="rect">
            <a:avLst/>
          </a:prstGeom>
        </p:spPr>
        <p:txBody>
          <a:bodyPr wrap="none">
            <a:spAutoFit/>
          </a:bodyPr>
          <a:lstStyle/>
          <a:p>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Spatial Analysis – Compared with Socioeconomic Factors</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2" name="Picture 1">
            <a:extLst>
              <a:ext uri="{FF2B5EF4-FFF2-40B4-BE49-F238E27FC236}">
                <a16:creationId xmlns:a16="http://schemas.microsoft.com/office/drawing/2014/main" id="{DF0DF034-F534-5E45-BE7E-30CCD57DE843}"/>
              </a:ext>
            </a:extLst>
          </p:cNvPr>
          <p:cNvPicPr>
            <a:picLocks noChangeAspect="1"/>
          </p:cNvPicPr>
          <p:nvPr/>
        </p:nvPicPr>
        <p:blipFill>
          <a:blip r:embed="rId3"/>
          <a:stretch>
            <a:fillRect/>
          </a:stretch>
        </p:blipFill>
        <p:spPr>
          <a:xfrm>
            <a:off x="1213394" y="1780474"/>
            <a:ext cx="4882606" cy="2952900"/>
          </a:xfrm>
          <a:prstGeom prst="rect">
            <a:avLst/>
          </a:prstGeom>
        </p:spPr>
      </p:pic>
      <p:pic>
        <p:nvPicPr>
          <p:cNvPr id="3" name="Picture 2">
            <a:extLst>
              <a:ext uri="{FF2B5EF4-FFF2-40B4-BE49-F238E27FC236}">
                <a16:creationId xmlns:a16="http://schemas.microsoft.com/office/drawing/2014/main" id="{FFE28794-0AA7-A54B-8B3D-E97F71968F49}"/>
              </a:ext>
            </a:extLst>
          </p:cNvPr>
          <p:cNvPicPr>
            <a:picLocks noChangeAspect="1"/>
          </p:cNvPicPr>
          <p:nvPr/>
        </p:nvPicPr>
        <p:blipFill>
          <a:blip r:embed="rId4"/>
          <a:stretch>
            <a:fillRect/>
          </a:stretch>
        </p:blipFill>
        <p:spPr>
          <a:xfrm>
            <a:off x="6306095" y="1780474"/>
            <a:ext cx="4882606" cy="2996580"/>
          </a:xfrm>
          <a:prstGeom prst="rect">
            <a:avLst/>
          </a:prstGeom>
        </p:spPr>
      </p:pic>
    </p:spTree>
    <p:extLst>
      <p:ext uri="{BB962C8B-B14F-4D97-AF65-F5344CB8AC3E}">
        <p14:creationId xmlns:p14="http://schemas.microsoft.com/office/powerpoint/2010/main" val="2760481346"/>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33</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8042586" cy="461665"/>
          </a:xfrm>
          <a:prstGeom prst="rect">
            <a:avLst/>
          </a:prstGeom>
        </p:spPr>
        <p:txBody>
          <a:bodyPr wrap="none">
            <a:spAutoFit/>
          </a:bodyPr>
          <a:lstStyle/>
          <a:p>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Spatial Analysis – Compared with Socioeconomic Factors</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B1E699D4-6CE2-6848-AE58-66CF6843A8C8}"/>
              </a:ext>
            </a:extLst>
          </p:cNvPr>
          <p:cNvPicPr>
            <a:picLocks noChangeAspect="1"/>
          </p:cNvPicPr>
          <p:nvPr/>
        </p:nvPicPr>
        <p:blipFill>
          <a:blip r:embed="rId3"/>
          <a:stretch>
            <a:fillRect/>
          </a:stretch>
        </p:blipFill>
        <p:spPr>
          <a:xfrm>
            <a:off x="1160682" y="1738019"/>
            <a:ext cx="4890652" cy="2991929"/>
          </a:xfrm>
          <a:prstGeom prst="rect">
            <a:avLst/>
          </a:prstGeom>
        </p:spPr>
      </p:pic>
      <p:pic>
        <p:nvPicPr>
          <p:cNvPr id="5" name="Picture 4">
            <a:extLst>
              <a:ext uri="{FF2B5EF4-FFF2-40B4-BE49-F238E27FC236}">
                <a16:creationId xmlns:a16="http://schemas.microsoft.com/office/drawing/2014/main" id="{CD208874-660E-1B42-837B-2D703DF8F8B4}"/>
              </a:ext>
            </a:extLst>
          </p:cNvPr>
          <p:cNvPicPr>
            <a:picLocks noChangeAspect="1"/>
          </p:cNvPicPr>
          <p:nvPr/>
        </p:nvPicPr>
        <p:blipFill>
          <a:blip r:embed="rId4"/>
          <a:stretch>
            <a:fillRect/>
          </a:stretch>
        </p:blipFill>
        <p:spPr>
          <a:xfrm>
            <a:off x="6250699" y="1738019"/>
            <a:ext cx="4846367" cy="3095238"/>
          </a:xfrm>
          <a:prstGeom prst="rect">
            <a:avLst/>
          </a:prstGeom>
        </p:spPr>
      </p:pic>
    </p:spTree>
    <p:extLst>
      <p:ext uri="{BB962C8B-B14F-4D97-AF65-F5344CB8AC3E}">
        <p14:creationId xmlns:p14="http://schemas.microsoft.com/office/powerpoint/2010/main" val="2645478984"/>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34</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4192173" cy="461665"/>
          </a:xfrm>
          <a:prstGeom prst="rect">
            <a:avLst/>
          </a:prstGeom>
        </p:spPr>
        <p:txBody>
          <a:bodyPr wrap="none">
            <a:spAutoFit/>
          </a:bodyPr>
          <a:lstStyle/>
          <a:p>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Spatial Analysis – Correlation</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3" name="Picture 2">
            <a:extLst>
              <a:ext uri="{FF2B5EF4-FFF2-40B4-BE49-F238E27FC236}">
                <a16:creationId xmlns:a16="http://schemas.microsoft.com/office/drawing/2014/main" id="{D4A58D1C-A9B9-B84D-931B-6F8BD0F25CFD}"/>
              </a:ext>
            </a:extLst>
          </p:cNvPr>
          <p:cNvPicPr>
            <a:picLocks noChangeAspect="1"/>
          </p:cNvPicPr>
          <p:nvPr/>
        </p:nvPicPr>
        <p:blipFill>
          <a:blip r:embed="rId3"/>
          <a:stretch>
            <a:fillRect/>
          </a:stretch>
        </p:blipFill>
        <p:spPr>
          <a:xfrm>
            <a:off x="1160682" y="2015282"/>
            <a:ext cx="10543440" cy="1981951"/>
          </a:xfrm>
          <a:prstGeom prst="rect">
            <a:avLst/>
          </a:prstGeom>
        </p:spPr>
      </p:pic>
    </p:spTree>
    <p:extLst>
      <p:ext uri="{BB962C8B-B14F-4D97-AF65-F5344CB8AC3E}">
        <p14:creationId xmlns:p14="http://schemas.microsoft.com/office/powerpoint/2010/main" val="4200613499"/>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35</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6333785" cy="461665"/>
          </a:xfrm>
          <a:prstGeom prst="rect">
            <a:avLst/>
          </a:prstGeom>
        </p:spPr>
        <p:txBody>
          <a:bodyPr wrap="none">
            <a:spAutoFit/>
          </a:bodyPr>
          <a:lstStyle/>
          <a:p>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Spatial Analysis – Multiple Linear Regression</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 name="Picture 4">
            <a:extLst>
              <a:ext uri="{FF2B5EF4-FFF2-40B4-BE49-F238E27FC236}">
                <a16:creationId xmlns:a16="http://schemas.microsoft.com/office/drawing/2014/main" id="{AB233472-E632-6644-B01F-4522D23D5D03}"/>
              </a:ext>
            </a:extLst>
          </p:cNvPr>
          <p:cNvPicPr>
            <a:picLocks noChangeAspect="1"/>
          </p:cNvPicPr>
          <p:nvPr/>
        </p:nvPicPr>
        <p:blipFill>
          <a:blip r:embed="rId2"/>
          <a:stretch>
            <a:fillRect/>
          </a:stretch>
        </p:blipFill>
        <p:spPr>
          <a:xfrm>
            <a:off x="1406573" y="2028346"/>
            <a:ext cx="4343400" cy="2679700"/>
          </a:xfrm>
          <a:prstGeom prst="rect">
            <a:avLst/>
          </a:prstGeom>
        </p:spPr>
      </p:pic>
      <p:pic>
        <p:nvPicPr>
          <p:cNvPr id="6" name="Picture 5">
            <a:extLst>
              <a:ext uri="{FF2B5EF4-FFF2-40B4-BE49-F238E27FC236}">
                <a16:creationId xmlns:a16="http://schemas.microsoft.com/office/drawing/2014/main" id="{6C39E93E-F0AC-9F47-81A9-D76DAB61E623}"/>
              </a:ext>
            </a:extLst>
          </p:cNvPr>
          <p:cNvPicPr>
            <a:picLocks noChangeAspect="1"/>
          </p:cNvPicPr>
          <p:nvPr/>
        </p:nvPicPr>
        <p:blipFill>
          <a:blip r:embed="rId3"/>
          <a:stretch>
            <a:fillRect/>
          </a:stretch>
        </p:blipFill>
        <p:spPr>
          <a:xfrm>
            <a:off x="6321892" y="2028346"/>
            <a:ext cx="5019119" cy="2679699"/>
          </a:xfrm>
          <a:prstGeom prst="rect">
            <a:avLst/>
          </a:prstGeom>
        </p:spPr>
      </p:pic>
    </p:spTree>
    <p:extLst>
      <p:ext uri="{BB962C8B-B14F-4D97-AF65-F5344CB8AC3E}">
        <p14:creationId xmlns:p14="http://schemas.microsoft.com/office/powerpoint/2010/main" val="1350025152"/>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4</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2308645" cy="461665"/>
          </a:xfrm>
          <a:prstGeom prst="rect">
            <a:avLst/>
          </a:prstGeom>
        </p:spPr>
        <p:txBody>
          <a:bodyPr wrap="none">
            <a:spAutoFit/>
          </a:bodyPr>
          <a:lstStyle/>
          <a:p>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Data Retrieving</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 name="TextBox 5">
            <a:extLst>
              <a:ext uri="{FF2B5EF4-FFF2-40B4-BE49-F238E27FC236}">
                <a16:creationId xmlns:a16="http://schemas.microsoft.com/office/drawing/2014/main" id="{2D40A138-F52A-5D4F-8AB0-47CCF04D2D59}"/>
              </a:ext>
            </a:extLst>
          </p:cNvPr>
          <p:cNvSpPr txBox="1"/>
          <p:nvPr/>
        </p:nvSpPr>
        <p:spPr>
          <a:xfrm>
            <a:off x="1801368" y="1325880"/>
            <a:ext cx="9272016" cy="4924425"/>
          </a:xfrm>
          <a:prstGeom prst="rect">
            <a:avLst/>
          </a:prstGeom>
          <a:noFill/>
        </p:spPr>
        <p:txBody>
          <a:bodyPr wrap="square" rtlCol="0">
            <a:spAutoFit/>
          </a:bodyPr>
          <a:lstStyle/>
          <a:p>
            <a:pPr marL="342900" indent="-342900">
              <a:buFont typeface="Arial" panose="020B0604020202020204" pitchFamily="34" charset="0"/>
              <a:buChar char="•"/>
            </a:pPr>
            <a:r>
              <a:rPr lang="en-US" sz="2200" dirty="0"/>
              <a:t>Search Keyword: reopen</a:t>
            </a:r>
          </a:p>
          <a:p>
            <a:pPr marL="171450" indent="-171450">
              <a:buFont typeface="Arial" panose="020B0604020202020204" pitchFamily="34" charset="0"/>
              <a:buChar char="•"/>
            </a:pPr>
            <a:endParaRPr lang="en-US" sz="1200" dirty="0"/>
          </a:p>
          <a:p>
            <a:pPr marL="342900" indent="-342900">
              <a:buFont typeface="Arial" panose="020B0604020202020204" pitchFamily="34" charset="0"/>
              <a:buChar char="•"/>
            </a:pPr>
            <a:r>
              <a:rPr lang="en-US" sz="2200" dirty="0"/>
              <a:t>Search date range: April 17 ~ May 30</a:t>
            </a:r>
          </a:p>
          <a:p>
            <a:endParaRPr lang="en-US" sz="1200" dirty="0"/>
          </a:p>
          <a:p>
            <a:pPr marL="342900" indent="-342900">
              <a:buFont typeface="Arial" panose="020B0604020202020204" pitchFamily="34" charset="0"/>
              <a:buChar char="•"/>
            </a:pPr>
            <a:r>
              <a:rPr lang="en-US" sz="2200" dirty="0"/>
              <a:t>Total number of records</a:t>
            </a:r>
            <a:r>
              <a:rPr lang="zh-CN" altLang="en-US" sz="2200" dirty="0"/>
              <a:t> </a:t>
            </a:r>
            <a:r>
              <a:rPr lang="en-US" altLang="zh-CN" sz="2200" dirty="0"/>
              <a:t>with US registration locations</a:t>
            </a:r>
            <a:r>
              <a:rPr lang="en-US" sz="2200" dirty="0"/>
              <a:t>:</a:t>
            </a:r>
            <a:r>
              <a:rPr lang="zh-CN" altLang="en-US" sz="2200" dirty="0"/>
              <a:t> </a:t>
            </a:r>
            <a:r>
              <a:rPr lang="en-US" altLang="zh-CN" sz="2200" dirty="0"/>
              <a:t>2,407,911</a:t>
            </a:r>
            <a:endParaRPr lang="en-US" sz="1200" dirty="0"/>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2200" dirty="0"/>
              <a:t>Total number of top unique 5000 tweets: 1,419,457 (?)</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2200" dirty="0"/>
              <a:t>Total number of records after data cleaning: 1,591,216</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2200" dirty="0"/>
              <a:t>Total number of unique tweets after data cleaning: 450,540</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200" dirty="0"/>
          </a:p>
          <a:p>
            <a:endParaRPr lang="en-US" sz="2200" dirty="0"/>
          </a:p>
        </p:txBody>
      </p:sp>
    </p:spTree>
    <p:extLst>
      <p:ext uri="{BB962C8B-B14F-4D97-AF65-F5344CB8AC3E}">
        <p14:creationId xmlns:p14="http://schemas.microsoft.com/office/powerpoint/2010/main" val="2465390739"/>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5</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3321743" cy="461665"/>
          </a:xfrm>
          <a:prstGeom prst="rect">
            <a:avLst/>
          </a:prstGeom>
        </p:spPr>
        <p:txBody>
          <a:bodyPr wrap="none">
            <a:spAutoFit/>
          </a:bodyPr>
          <a:lstStyle/>
          <a:p>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Sampling and Labeling</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 name="TextBox 5">
            <a:extLst>
              <a:ext uri="{FF2B5EF4-FFF2-40B4-BE49-F238E27FC236}">
                <a16:creationId xmlns:a16="http://schemas.microsoft.com/office/drawing/2014/main" id="{2D40A138-F52A-5D4F-8AB0-47CCF04D2D59}"/>
              </a:ext>
            </a:extLst>
          </p:cNvPr>
          <p:cNvSpPr txBox="1"/>
          <p:nvPr/>
        </p:nvSpPr>
        <p:spPr>
          <a:xfrm>
            <a:off x="1801368" y="1325880"/>
            <a:ext cx="9272016" cy="3354765"/>
          </a:xfrm>
          <a:prstGeom prst="rect">
            <a:avLst/>
          </a:prstGeom>
          <a:noFill/>
        </p:spPr>
        <p:txBody>
          <a:bodyPr wrap="square" rtlCol="0">
            <a:spAutoFit/>
          </a:bodyPr>
          <a:lstStyle/>
          <a:p>
            <a:pPr marL="342900" indent="-342900">
              <a:buFont typeface="Arial" panose="020B0604020202020204" pitchFamily="34" charset="0"/>
              <a:buChar char="•"/>
            </a:pPr>
            <a:r>
              <a:rPr lang="en-US" sz="2200" dirty="0"/>
              <a:t>We grouped the data based on the frequency and manually read and label the top 5000 samples. </a:t>
            </a:r>
          </a:p>
          <a:p>
            <a:endParaRPr lang="en-US" sz="1200" dirty="0"/>
          </a:p>
          <a:p>
            <a:endParaRPr lang="en-US" sz="1200" dirty="0"/>
          </a:p>
          <a:p>
            <a:pPr marL="342900" indent="-342900">
              <a:buFont typeface="Arial" panose="020B0604020202020204" pitchFamily="34" charset="0"/>
              <a:buChar char="•"/>
            </a:pPr>
            <a:r>
              <a:rPr lang="en-US" sz="2200" dirty="0"/>
              <a:t>Which tweet should be considered as supporting reopen or opposing reopen?</a:t>
            </a:r>
          </a:p>
          <a:p>
            <a:r>
              <a:rPr lang="en-US" sz="2200" dirty="0"/>
              <a:t>	</a:t>
            </a:r>
          </a:p>
          <a:p>
            <a:r>
              <a:rPr lang="en-US" sz="2200" dirty="0"/>
              <a:t>	</a:t>
            </a:r>
          </a:p>
          <a:p>
            <a:pPr marL="342900" indent="-342900">
              <a:buFont typeface="Arial" panose="020B0604020202020204" pitchFamily="34" charset="0"/>
              <a:buChar char="•"/>
            </a:pPr>
            <a:endParaRPr lang="en-US" sz="2200" dirty="0"/>
          </a:p>
          <a:p>
            <a:endParaRPr lang="en-US" sz="1200" dirty="0"/>
          </a:p>
          <a:p>
            <a:r>
              <a:rPr lang="en-US" sz="2200" dirty="0"/>
              <a:t>	</a:t>
            </a:r>
          </a:p>
        </p:txBody>
      </p:sp>
    </p:spTree>
    <p:extLst>
      <p:ext uri="{BB962C8B-B14F-4D97-AF65-F5344CB8AC3E}">
        <p14:creationId xmlns:p14="http://schemas.microsoft.com/office/powerpoint/2010/main" val="619007419"/>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6</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1537600" cy="461665"/>
          </a:xfrm>
          <a:prstGeom prst="rect">
            <a:avLst/>
          </a:prstGeom>
        </p:spPr>
        <p:txBody>
          <a:bodyPr wrap="none">
            <a:spAutoFit/>
          </a:bodyPr>
          <a:lstStyle/>
          <a:p>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Examples</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 name="Rectangle 1">
            <a:extLst>
              <a:ext uri="{FF2B5EF4-FFF2-40B4-BE49-F238E27FC236}">
                <a16:creationId xmlns:a16="http://schemas.microsoft.com/office/drawing/2014/main" id="{37396D39-F14A-ED4C-9A19-91228AA09942}"/>
              </a:ext>
            </a:extLst>
          </p:cNvPr>
          <p:cNvSpPr/>
          <p:nvPr/>
        </p:nvSpPr>
        <p:spPr>
          <a:xfrm>
            <a:off x="1663336" y="5299779"/>
            <a:ext cx="8865326" cy="369332"/>
          </a:xfrm>
          <a:prstGeom prst="rect">
            <a:avLst/>
          </a:prstGeom>
        </p:spPr>
        <p:txBody>
          <a:bodyPr wrap="square">
            <a:spAutoFit/>
          </a:bodyPr>
          <a:lstStyle/>
          <a:p>
            <a:r>
              <a:rPr lang="en-US" i="1" dirty="0"/>
              <a:t>RT @</a:t>
            </a:r>
            <a:r>
              <a:rPr lang="en-US" i="1" dirty="0" err="1"/>
              <a:t>keithedwards</a:t>
            </a:r>
            <a:r>
              <a:rPr lang="en-US" i="1" dirty="0"/>
              <a:t>: America getting ready to reopen https://</a:t>
            </a:r>
            <a:r>
              <a:rPr lang="en-US" i="1" dirty="0" err="1"/>
              <a:t>t.co</a:t>
            </a:r>
            <a:r>
              <a:rPr lang="en-US" i="1" dirty="0"/>
              <a:t>/b6mM0M5cxH</a:t>
            </a:r>
          </a:p>
        </p:txBody>
      </p:sp>
      <p:sp>
        <p:nvSpPr>
          <p:cNvPr id="8" name="Rectangle 7">
            <a:extLst>
              <a:ext uri="{FF2B5EF4-FFF2-40B4-BE49-F238E27FC236}">
                <a16:creationId xmlns:a16="http://schemas.microsoft.com/office/drawing/2014/main" id="{3AB7713E-7927-964F-A0CF-653F737BFC93}"/>
              </a:ext>
            </a:extLst>
          </p:cNvPr>
          <p:cNvSpPr/>
          <p:nvPr/>
        </p:nvSpPr>
        <p:spPr>
          <a:xfrm>
            <a:off x="1160682" y="4642928"/>
            <a:ext cx="2512226" cy="461665"/>
          </a:xfrm>
          <a:prstGeom prst="rect">
            <a:avLst/>
          </a:prstGeom>
        </p:spPr>
        <p:txBody>
          <a:bodyPr wrap="none">
            <a:spAutoFit/>
          </a:bodyPr>
          <a:lstStyle/>
          <a:p>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A few exceptions</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Rectangle 2">
            <a:extLst>
              <a:ext uri="{FF2B5EF4-FFF2-40B4-BE49-F238E27FC236}">
                <a16:creationId xmlns:a16="http://schemas.microsoft.com/office/drawing/2014/main" id="{31356E1D-B387-5641-8B9B-964140DAED68}"/>
              </a:ext>
            </a:extLst>
          </p:cNvPr>
          <p:cNvSpPr/>
          <p:nvPr/>
        </p:nvSpPr>
        <p:spPr>
          <a:xfrm>
            <a:off x="1663337" y="1147299"/>
            <a:ext cx="8865325" cy="369332"/>
          </a:xfrm>
          <a:prstGeom prst="rect">
            <a:avLst/>
          </a:prstGeom>
        </p:spPr>
        <p:txBody>
          <a:bodyPr wrap="square">
            <a:spAutoFit/>
          </a:bodyPr>
          <a:lstStyle/>
          <a:p>
            <a:r>
              <a:rPr lang="en-US" dirty="0"/>
              <a:t>RT @</a:t>
            </a:r>
            <a:r>
              <a:rPr lang="en-US" dirty="0" err="1"/>
              <a:t>Annakhait</a:t>
            </a:r>
            <a:r>
              <a:rPr lang="en-US" dirty="0"/>
              <a:t>: How about we REOPEN, and whoever wants to say home can stay home!</a:t>
            </a:r>
          </a:p>
        </p:txBody>
      </p:sp>
      <p:sp>
        <p:nvSpPr>
          <p:cNvPr id="4" name="Rectangle 3">
            <a:extLst>
              <a:ext uri="{FF2B5EF4-FFF2-40B4-BE49-F238E27FC236}">
                <a16:creationId xmlns:a16="http://schemas.microsoft.com/office/drawing/2014/main" id="{8B121166-24FD-384E-B330-A1011A1053EF}"/>
              </a:ext>
            </a:extLst>
          </p:cNvPr>
          <p:cNvSpPr/>
          <p:nvPr/>
        </p:nvSpPr>
        <p:spPr>
          <a:xfrm>
            <a:off x="1663337" y="1687357"/>
            <a:ext cx="9618084" cy="369332"/>
          </a:xfrm>
          <a:prstGeom prst="rect">
            <a:avLst/>
          </a:prstGeom>
        </p:spPr>
        <p:txBody>
          <a:bodyPr wrap="square">
            <a:spAutoFit/>
          </a:bodyPr>
          <a:lstStyle/>
          <a:p>
            <a:r>
              <a:rPr lang="en-US" dirty="0"/>
              <a:t>RT @</a:t>
            </a:r>
            <a:r>
              <a:rPr lang="en-US" dirty="0" err="1"/>
              <a:t>laurenboebert</a:t>
            </a:r>
            <a:r>
              <a:rPr lang="en-US" dirty="0"/>
              <a:t>: The best way to stimulate the economy is to reopen America. Who’s with me?</a:t>
            </a:r>
          </a:p>
        </p:txBody>
      </p:sp>
      <p:sp>
        <p:nvSpPr>
          <p:cNvPr id="5" name="Rectangle 4">
            <a:extLst>
              <a:ext uri="{FF2B5EF4-FFF2-40B4-BE49-F238E27FC236}">
                <a16:creationId xmlns:a16="http://schemas.microsoft.com/office/drawing/2014/main" id="{A406163E-D08E-DF45-A298-48B8347E06A0}"/>
              </a:ext>
            </a:extLst>
          </p:cNvPr>
          <p:cNvSpPr/>
          <p:nvPr/>
        </p:nvSpPr>
        <p:spPr>
          <a:xfrm>
            <a:off x="1663336" y="2291932"/>
            <a:ext cx="9618083" cy="1200329"/>
          </a:xfrm>
          <a:prstGeom prst="rect">
            <a:avLst/>
          </a:prstGeom>
        </p:spPr>
        <p:txBody>
          <a:bodyPr wrap="square">
            <a:spAutoFit/>
          </a:bodyPr>
          <a:lstStyle/>
          <a:p>
            <a:r>
              <a:rPr lang="en-US" dirty="0"/>
              <a:t>RT @</a:t>
            </a:r>
            <a:r>
              <a:rPr lang="en-US" dirty="0" err="1"/>
              <a:t>RepAdamSchiff</a:t>
            </a:r>
            <a:r>
              <a:rPr lang="en-US" dirty="0"/>
              <a:t>: We can’t safely reopen the economy until we can test millions of asymptomatic people and find out who can spread the virus.</a:t>
            </a:r>
            <a:r>
              <a:rPr lang="zh-CN" altLang="en-US" dirty="0"/>
              <a:t> </a:t>
            </a:r>
            <a:r>
              <a:rPr lang="en-US" dirty="0"/>
              <a:t>That requires a massive testing infrastructure and robust contact tracing we don’t yet have.</a:t>
            </a:r>
          </a:p>
          <a:p>
            <a:r>
              <a:rPr lang="en-US" dirty="0"/>
              <a:t>https://</a:t>
            </a:r>
            <a:r>
              <a:rPr lang="en-US" dirty="0" err="1"/>
              <a:t>t.co</a:t>
            </a:r>
            <a:r>
              <a:rPr lang="en-US" dirty="0"/>
              <a:t>/vYr3kAKMTz</a:t>
            </a:r>
          </a:p>
        </p:txBody>
      </p:sp>
      <p:sp>
        <p:nvSpPr>
          <p:cNvPr id="6" name="Rectangle 5">
            <a:extLst>
              <a:ext uri="{FF2B5EF4-FFF2-40B4-BE49-F238E27FC236}">
                <a16:creationId xmlns:a16="http://schemas.microsoft.com/office/drawing/2014/main" id="{5D5B45EA-1F2D-9F4D-A272-D932123CE6C7}"/>
              </a:ext>
            </a:extLst>
          </p:cNvPr>
          <p:cNvSpPr/>
          <p:nvPr/>
        </p:nvSpPr>
        <p:spPr>
          <a:xfrm>
            <a:off x="1663336" y="3684209"/>
            <a:ext cx="9335590" cy="646331"/>
          </a:xfrm>
          <a:prstGeom prst="rect">
            <a:avLst/>
          </a:prstGeom>
        </p:spPr>
        <p:txBody>
          <a:bodyPr wrap="square">
            <a:spAutoFit/>
          </a:bodyPr>
          <a:lstStyle/>
          <a:p>
            <a:r>
              <a:rPr lang="en-US" dirty="0"/>
              <a:t>RT @</a:t>
            </a:r>
            <a:r>
              <a:rPr lang="en-US" dirty="0" err="1"/>
              <a:t>IngrahamAngle</a:t>
            </a:r>
            <a:r>
              <a:rPr lang="en-US" dirty="0"/>
              <a:t>: Georgia to reopen some businesses, including gyms and salons https://</a:t>
            </a:r>
            <a:r>
              <a:rPr lang="en-US" dirty="0" err="1"/>
              <a:t>t.co</a:t>
            </a:r>
            <a:r>
              <a:rPr lang="en-US" dirty="0"/>
              <a:t>/UV0aMAQwyq</a:t>
            </a:r>
          </a:p>
        </p:txBody>
      </p:sp>
      <p:sp>
        <p:nvSpPr>
          <p:cNvPr id="7" name="Rectangle 6">
            <a:extLst>
              <a:ext uri="{FF2B5EF4-FFF2-40B4-BE49-F238E27FC236}">
                <a16:creationId xmlns:a16="http://schemas.microsoft.com/office/drawing/2014/main" id="{5D6360F0-01D9-B943-99CC-B5CDE4C7B82C}"/>
              </a:ext>
            </a:extLst>
          </p:cNvPr>
          <p:cNvSpPr/>
          <p:nvPr/>
        </p:nvSpPr>
        <p:spPr>
          <a:xfrm>
            <a:off x="10140806" y="1138027"/>
            <a:ext cx="936475" cy="369332"/>
          </a:xfrm>
          <a:prstGeom prst="rect">
            <a:avLst/>
          </a:prstGeom>
        </p:spPr>
        <p:txBody>
          <a:bodyPr wrap="none">
            <a:spAutoFit/>
          </a:bodyPr>
          <a:lstStyle/>
          <a:p>
            <a:r>
              <a:rPr lang="en-US" dirty="0"/>
              <a:t>(class 1)</a:t>
            </a:r>
          </a:p>
        </p:txBody>
      </p:sp>
      <p:sp>
        <p:nvSpPr>
          <p:cNvPr id="17" name="Rectangle 16">
            <a:extLst>
              <a:ext uri="{FF2B5EF4-FFF2-40B4-BE49-F238E27FC236}">
                <a16:creationId xmlns:a16="http://schemas.microsoft.com/office/drawing/2014/main" id="{068D9EEB-A83F-3A44-BB7B-22A982405B26}"/>
              </a:ext>
            </a:extLst>
          </p:cNvPr>
          <p:cNvSpPr/>
          <p:nvPr/>
        </p:nvSpPr>
        <p:spPr>
          <a:xfrm>
            <a:off x="10998904" y="1654261"/>
            <a:ext cx="936475" cy="369332"/>
          </a:xfrm>
          <a:prstGeom prst="rect">
            <a:avLst/>
          </a:prstGeom>
        </p:spPr>
        <p:txBody>
          <a:bodyPr wrap="none">
            <a:spAutoFit/>
          </a:bodyPr>
          <a:lstStyle/>
          <a:p>
            <a:r>
              <a:rPr lang="en-US" dirty="0"/>
              <a:t>(class 1)</a:t>
            </a:r>
          </a:p>
        </p:txBody>
      </p:sp>
      <p:sp>
        <p:nvSpPr>
          <p:cNvPr id="18" name="Rectangle 17">
            <a:extLst>
              <a:ext uri="{FF2B5EF4-FFF2-40B4-BE49-F238E27FC236}">
                <a16:creationId xmlns:a16="http://schemas.microsoft.com/office/drawing/2014/main" id="{9033AB4F-8056-9846-ABAD-9590003438D0}"/>
              </a:ext>
            </a:extLst>
          </p:cNvPr>
          <p:cNvSpPr/>
          <p:nvPr/>
        </p:nvSpPr>
        <p:spPr>
          <a:xfrm>
            <a:off x="9698672" y="3045022"/>
            <a:ext cx="1007007" cy="369332"/>
          </a:xfrm>
          <a:prstGeom prst="rect">
            <a:avLst/>
          </a:prstGeom>
        </p:spPr>
        <p:txBody>
          <a:bodyPr wrap="none">
            <a:spAutoFit/>
          </a:bodyPr>
          <a:lstStyle/>
          <a:p>
            <a:r>
              <a:rPr lang="en-US" dirty="0"/>
              <a:t>(class -1)</a:t>
            </a:r>
          </a:p>
        </p:txBody>
      </p:sp>
      <p:sp>
        <p:nvSpPr>
          <p:cNvPr id="19" name="Rectangle 18">
            <a:extLst>
              <a:ext uri="{FF2B5EF4-FFF2-40B4-BE49-F238E27FC236}">
                <a16:creationId xmlns:a16="http://schemas.microsoft.com/office/drawing/2014/main" id="{4C6BD524-A5E3-1142-942B-DC33E625512B}"/>
              </a:ext>
            </a:extLst>
          </p:cNvPr>
          <p:cNvSpPr/>
          <p:nvPr/>
        </p:nvSpPr>
        <p:spPr>
          <a:xfrm>
            <a:off x="9698672" y="3961208"/>
            <a:ext cx="936475" cy="369332"/>
          </a:xfrm>
          <a:prstGeom prst="rect">
            <a:avLst/>
          </a:prstGeom>
        </p:spPr>
        <p:txBody>
          <a:bodyPr wrap="none">
            <a:spAutoFit/>
          </a:bodyPr>
          <a:lstStyle/>
          <a:p>
            <a:r>
              <a:rPr lang="en-US" dirty="0"/>
              <a:t>(class 0)</a:t>
            </a:r>
          </a:p>
        </p:txBody>
      </p:sp>
      <p:sp>
        <p:nvSpPr>
          <p:cNvPr id="20" name="Rectangle 19">
            <a:extLst>
              <a:ext uri="{FF2B5EF4-FFF2-40B4-BE49-F238E27FC236}">
                <a16:creationId xmlns:a16="http://schemas.microsoft.com/office/drawing/2014/main" id="{FEBFA9C6-7DC6-6E43-A007-E3DF7509E7DB}"/>
              </a:ext>
            </a:extLst>
          </p:cNvPr>
          <p:cNvSpPr/>
          <p:nvPr/>
        </p:nvSpPr>
        <p:spPr>
          <a:xfrm>
            <a:off x="9641202" y="5299779"/>
            <a:ext cx="1007007" cy="369332"/>
          </a:xfrm>
          <a:prstGeom prst="rect">
            <a:avLst/>
          </a:prstGeom>
        </p:spPr>
        <p:txBody>
          <a:bodyPr wrap="none">
            <a:spAutoFit/>
          </a:bodyPr>
          <a:lstStyle/>
          <a:p>
            <a:r>
              <a:rPr lang="en-US" dirty="0"/>
              <a:t>(class -1)</a:t>
            </a:r>
          </a:p>
        </p:txBody>
      </p:sp>
    </p:spTree>
    <p:extLst>
      <p:ext uri="{BB962C8B-B14F-4D97-AF65-F5344CB8AC3E}">
        <p14:creationId xmlns:p14="http://schemas.microsoft.com/office/powerpoint/2010/main" val="1818165374"/>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7</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5303055" cy="461665"/>
          </a:xfrm>
          <a:prstGeom prst="rect">
            <a:avLst/>
          </a:prstGeom>
        </p:spPr>
        <p:txBody>
          <a:bodyPr wrap="none">
            <a:spAutoFit/>
          </a:bodyPr>
          <a:lstStyle/>
          <a:p>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Text Classification </a:t>
            </a:r>
            <a:r>
              <a:rPr lang="en-US" altLang="zh-CN"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zh-CN" alt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Algorithm Design</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 name="TextBox 5">
            <a:extLst>
              <a:ext uri="{FF2B5EF4-FFF2-40B4-BE49-F238E27FC236}">
                <a16:creationId xmlns:a16="http://schemas.microsoft.com/office/drawing/2014/main" id="{2D40A138-F52A-5D4F-8AB0-47CCF04D2D59}"/>
              </a:ext>
            </a:extLst>
          </p:cNvPr>
          <p:cNvSpPr txBox="1"/>
          <p:nvPr/>
        </p:nvSpPr>
        <p:spPr>
          <a:xfrm>
            <a:off x="1801368" y="1325880"/>
            <a:ext cx="9272016" cy="2554545"/>
          </a:xfrm>
          <a:prstGeom prst="rect">
            <a:avLst/>
          </a:prstGeom>
          <a:noFill/>
        </p:spPr>
        <p:txBody>
          <a:bodyPr wrap="square" rtlCol="0">
            <a:spAutoFit/>
          </a:bodyPr>
          <a:lstStyle/>
          <a:p>
            <a:r>
              <a:rPr lang="en-US" sz="2200" dirty="0">
                <a:solidFill>
                  <a:srgbClr val="000000"/>
                </a:solidFill>
                <a:latin typeface="Calibri" panose="020F0502020204030204" pitchFamily="34" charset="0"/>
                <a:ea typeface="Arial Unicode MS" panose="020B0604020202020204" pitchFamily="34" charset="-128"/>
                <a:cs typeface="Calibri" panose="020F0502020204030204" pitchFamily="34" charset="0"/>
              </a:rPr>
              <a:t>Step 1: Text Cleaning</a:t>
            </a:r>
          </a:p>
          <a:p>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2200" dirty="0">
                <a:solidFill>
                  <a:srgbClr val="000000"/>
                </a:solidFill>
                <a:latin typeface="Calibri" panose="020F0502020204030204" pitchFamily="34" charset="0"/>
                <a:ea typeface="Arial Unicode MS" panose="020B0604020202020204" pitchFamily="34" charset="-128"/>
                <a:cs typeface="Calibri" panose="020F0502020204030204" pitchFamily="34" charset="0"/>
              </a:rPr>
              <a:t>Step 2: Text Up-sampling</a:t>
            </a:r>
            <a:endParaRPr lang="en-US" sz="2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2200" dirty="0">
                <a:latin typeface="Calibri" panose="020F0502020204030204" pitchFamily="34" charset="0"/>
                <a:ea typeface="Arial Unicode MS" panose="020B0604020202020204" pitchFamily="34" charset="-128"/>
                <a:cs typeface="Calibri" panose="020F0502020204030204" pitchFamily="34" charset="0"/>
              </a:rPr>
              <a:t>Step 3: Text Vectorization</a:t>
            </a:r>
          </a:p>
          <a:p>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2200" dirty="0">
                <a:solidFill>
                  <a:srgbClr val="000000"/>
                </a:solidFill>
                <a:latin typeface="Calibri" panose="020F0502020204030204" pitchFamily="34" charset="0"/>
                <a:ea typeface="Arial Unicode MS" panose="020B0604020202020204" pitchFamily="34" charset="-128"/>
                <a:cs typeface="Calibri" panose="020F0502020204030204" pitchFamily="34" charset="0"/>
              </a:rPr>
              <a:t>Step 4: Text Classification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12927738"/>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8</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2085827" cy="461665"/>
          </a:xfrm>
          <a:prstGeom prst="rect">
            <a:avLst/>
          </a:prstGeom>
        </p:spPr>
        <p:txBody>
          <a:bodyPr wrap="none">
            <a:spAutoFit/>
          </a:bodyPr>
          <a:lstStyle/>
          <a:p>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Text Cleaning</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 name="TextBox 5">
            <a:extLst>
              <a:ext uri="{FF2B5EF4-FFF2-40B4-BE49-F238E27FC236}">
                <a16:creationId xmlns:a16="http://schemas.microsoft.com/office/drawing/2014/main" id="{2D40A138-F52A-5D4F-8AB0-47CCF04D2D59}"/>
              </a:ext>
            </a:extLst>
          </p:cNvPr>
          <p:cNvSpPr txBox="1"/>
          <p:nvPr/>
        </p:nvSpPr>
        <p:spPr>
          <a:xfrm>
            <a:off x="1801368" y="1325880"/>
            <a:ext cx="9272016" cy="3385542"/>
          </a:xfrm>
          <a:prstGeom prst="rect">
            <a:avLst/>
          </a:prstGeom>
          <a:noFill/>
        </p:spPr>
        <p:txBody>
          <a:bodyPr wrap="square" rtlCol="0">
            <a:spAutoFit/>
          </a:bodyPr>
          <a:lstStyle/>
          <a:p>
            <a:pPr marL="342900" indent="-342900">
              <a:buFont typeface="Arial" panose="020B0604020202020204" pitchFamily="34" charset="0"/>
              <a:buChar char="•"/>
            </a:pPr>
            <a:r>
              <a:rPr lang="en-US" sz="2200" dirty="0"/>
              <a:t>Step 1: remove zero patterns</a:t>
            </a:r>
            <a:endParaRPr lang="en-US" sz="1200" dirty="0"/>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2200" dirty="0"/>
              <a:t>Step 2: remove URLs, @user, RT @user:,</a:t>
            </a:r>
          </a:p>
          <a:p>
            <a:pPr marL="171450" indent="-171450">
              <a:buFont typeface="Arial" panose="020B0604020202020204" pitchFamily="34" charset="0"/>
              <a:buChar char="•"/>
            </a:pPr>
            <a:endParaRPr lang="en-US" sz="1200" dirty="0"/>
          </a:p>
          <a:p>
            <a:pPr marL="342900" indent="-342900">
              <a:buFont typeface="Arial" panose="020B0604020202020204" pitchFamily="34" charset="0"/>
              <a:buChar char="•"/>
            </a:pPr>
            <a:r>
              <a:rPr lang="en-US" sz="2200" dirty="0"/>
              <a:t>Step 3: remove punctuations, emojis, digits</a:t>
            </a:r>
          </a:p>
          <a:p>
            <a:pPr marL="171450" indent="-171450">
              <a:buFont typeface="Arial" panose="020B0604020202020204" pitchFamily="34" charset="0"/>
              <a:buChar char="•"/>
            </a:pPr>
            <a:endParaRPr lang="en-US" sz="1200" dirty="0"/>
          </a:p>
          <a:p>
            <a:pPr marL="342900" indent="-342900">
              <a:buFont typeface="Arial" panose="020B0604020202020204" pitchFamily="34" charset="0"/>
              <a:buChar char="•"/>
            </a:pPr>
            <a:r>
              <a:rPr lang="en-US" sz="2200" dirty="0"/>
              <a:t>Step 4: tokenize words</a:t>
            </a:r>
          </a:p>
          <a:p>
            <a:pPr marL="171450" indent="-171450">
              <a:buFont typeface="Arial" panose="020B0604020202020204" pitchFamily="34" charset="0"/>
              <a:buChar char="•"/>
            </a:pPr>
            <a:endParaRPr lang="en-US" sz="1200" dirty="0"/>
          </a:p>
          <a:p>
            <a:pPr marL="342900" indent="-342900">
              <a:buFont typeface="Arial" panose="020B0604020202020204" pitchFamily="34" charset="0"/>
              <a:buChar char="•"/>
            </a:pPr>
            <a:r>
              <a:rPr lang="en-US" sz="2200" dirty="0"/>
              <a:t>Step 5: lemmatize words</a:t>
            </a:r>
            <a:endParaRPr lang="en-US" sz="1200" dirty="0"/>
          </a:p>
          <a:p>
            <a:pPr marL="171450" indent="-171450">
              <a:buFont typeface="Arial" panose="020B0604020202020204" pitchFamily="34" charset="0"/>
              <a:buChar char="•"/>
            </a:pPr>
            <a:endParaRPr lang="en-US" sz="1200" dirty="0"/>
          </a:p>
          <a:p>
            <a:pPr marL="342900" indent="-342900">
              <a:buFont typeface="Arial" panose="020B0604020202020204" pitchFamily="34" charset="0"/>
              <a:buChar char="•"/>
            </a:pPr>
            <a:r>
              <a:rPr lang="en-US" sz="2200" dirty="0"/>
              <a:t>Step 6: remove stop-words</a:t>
            </a:r>
            <a:endParaRPr lang="en-US" sz="1200" dirty="0"/>
          </a:p>
          <a:p>
            <a:endParaRPr lang="en-US" sz="2200" dirty="0"/>
          </a:p>
        </p:txBody>
      </p:sp>
    </p:spTree>
    <p:extLst>
      <p:ext uri="{BB962C8B-B14F-4D97-AF65-F5344CB8AC3E}">
        <p14:creationId xmlns:p14="http://schemas.microsoft.com/office/powerpoint/2010/main" val="592231693"/>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EAA833-6C05-AD4F-A3DA-CE3865D83E1B}"/>
              </a:ext>
            </a:extLst>
          </p:cNvPr>
          <p:cNvSpPr/>
          <p:nvPr/>
        </p:nvSpPr>
        <p:spPr>
          <a:xfrm>
            <a:off x="0" y="-1"/>
            <a:ext cx="606056" cy="323398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952CE-2BA4-4845-9CD9-D80D382B51C1}"/>
              </a:ext>
            </a:extLst>
          </p:cNvPr>
          <p:cNvSpPr/>
          <p:nvPr/>
        </p:nvSpPr>
        <p:spPr>
          <a:xfrm>
            <a:off x="0" y="3233985"/>
            <a:ext cx="606056" cy="3624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A1A2673F-D437-C344-822D-341AE38E8449}"/>
              </a:ext>
            </a:extLst>
          </p:cNvPr>
          <p:cNvSpPr>
            <a:spLocks noGrp="1"/>
          </p:cNvSpPr>
          <p:nvPr>
            <p:ph type="sldNum" sz="quarter" idx="12"/>
          </p:nvPr>
        </p:nvSpPr>
        <p:spPr>
          <a:xfrm rot="16200000">
            <a:off x="-242739" y="6250133"/>
            <a:ext cx="850604" cy="365125"/>
          </a:xfrm>
        </p:spPr>
        <p:txBody>
          <a:body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Page </a:t>
            </a:r>
            <a:fld id="{8C0AF0A1-378B-0149-851B-8EEECC06DFCF}" type="slidenum">
              <a:rPr lang="en-US"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9</a:t>
            </a:fld>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Slide Number Placeholder 14">
            <a:extLst>
              <a:ext uri="{FF2B5EF4-FFF2-40B4-BE49-F238E27FC236}">
                <a16:creationId xmlns:a16="http://schemas.microsoft.com/office/drawing/2014/main" id="{28172F17-0A8A-7540-B9EE-0936502ADE9A}"/>
              </a:ext>
            </a:extLst>
          </p:cNvPr>
          <p:cNvSpPr txBox="1">
            <a:spLocks/>
          </p:cNvSpPr>
          <p:nvPr/>
        </p:nvSpPr>
        <p:spPr>
          <a:xfrm rot="16200000">
            <a:off x="-1010743" y="1845784"/>
            <a:ext cx="24112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Reopen Perception</a:t>
            </a:r>
          </a:p>
        </p:txBody>
      </p:sp>
      <p:sp>
        <p:nvSpPr>
          <p:cNvPr id="21" name="Rectangle 20">
            <a:extLst>
              <a:ext uri="{FF2B5EF4-FFF2-40B4-BE49-F238E27FC236}">
                <a16:creationId xmlns:a16="http://schemas.microsoft.com/office/drawing/2014/main" id="{E8EAF102-FF01-2743-9A34-2CC8AA615E0D}"/>
              </a:ext>
            </a:extLst>
          </p:cNvPr>
          <p:cNvSpPr/>
          <p:nvPr/>
        </p:nvSpPr>
        <p:spPr>
          <a:xfrm>
            <a:off x="1160682" y="361044"/>
            <a:ext cx="2650084" cy="461665"/>
          </a:xfrm>
          <a:prstGeom prst="rect">
            <a:avLst/>
          </a:prstGeom>
        </p:spPr>
        <p:txBody>
          <a:bodyPr wrap="none">
            <a:spAutoFit/>
          </a:bodyPr>
          <a:lstStyle/>
          <a:p>
            <a:r>
              <a:rPr lang="en-US" sz="24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Text Up-Sampling</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7" name="Picture 6">
            <a:extLst>
              <a:ext uri="{FF2B5EF4-FFF2-40B4-BE49-F238E27FC236}">
                <a16:creationId xmlns:a16="http://schemas.microsoft.com/office/drawing/2014/main" id="{2773DD89-6171-9A47-A3F9-E0C16E3D12FB}"/>
              </a:ext>
            </a:extLst>
          </p:cNvPr>
          <p:cNvPicPr>
            <a:picLocks noChangeAspect="1"/>
          </p:cNvPicPr>
          <p:nvPr/>
        </p:nvPicPr>
        <p:blipFill>
          <a:blip r:embed="rId3"/>
          <a:stretch>
            <a:fillRect/>
          </a:stretch>
        </p:blipFill>
        <p:spPr>
          <a:xfrm>
            <a:off x="1151385" y="1462453"/>
            <a:ext cx="4163023" cy="3887884"/>
          </a:xfrm>
          <a:prstGeom prst="rect">
            <a:avLst/>
          </a:prstGeom>
        </p:spPr>
      </p:pic>
      <p:sp>
        <p:nvSpPr>
          <p:cNvPr id="2" name="Rectangle 1">
            <a:extLst>
              <a:ext uri="{FF2B5EF4-FFF2-40B4-BE49-F238E27FC236}">
                <a16:creationId xmlns:a16="http://schemas.microsoft.com/office/drawing/2014/main" id="{6678BFE5-B954-2842-955F-362626CC5376}"/>
              </a:ext>
            </a:extLst>
          </p:cNvPr>
          <p:cNvSpPr/>
          <p:nvPr/>
        </p:nvSpPr>
        <p:spPr>
          <a:xfrm>
            <a:off x="5543006" y="1721204"/>
            <a:ext cx="6096000" cy="2031325"/>
          </a:xfrm>
          <a:prstGeom prst="rect">
            <a:avLst/>
          </a:prstGeom>
        </p:spPr>
        <p:txBody>
          <a:bodyPr>
            <a:spAutoFit/>
          </a:bodyPr>
          <a:lstStyle/>
          <a:p>
            <a:r>
              <a:rPr lang="en-US" i="1" u="sng" dirty="0">
                <a:latin typeface="Arial Unicode MS" panose="020B0604020202020204" pitchFamily="34" charset="-128"/>
                <a:ea typeface="Arial Unicode MS" panose="020B0604020202020204" pitchFamily="34" charset="-128"/>
                <a:cs typeface="Arial Unicode MS" panose="020B0604020202020204" pitchFamily="34" charset="-128"/>
              </a:rPr>
              <a:t>Original: lack test coronavirus scandal national say</a:t>
            </a:r>
          </a:p>
          <a:p>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SR+RI: lack test coronavirus </a:t>
            </a:r>
            <a:r>
              <a:rPr lang="en-US" b="1" strike="sngStrike" dirty="0">
                <a:latin typeface="Arial Unicode MS" panose="020B0604020202020204" pitchFamily="34" charset="-128"/>
                <a:ea typeface="Arial Unicode MS" panose="020B0604020202020204" pitchFamily="34" charset="-128"/>
                <a:cs typeface="Arial Unicode MS" panose="020B0604020202020204" pitchFamily="34" charset="-128"/>
              </a:rPr>
              <a:t>scandal</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national </a:t>
            </a:r>
            <a:r>
              <a:rPr lang="en-US" b="1" u="sng" dirty="0">
                <a:latin typeface="Arial Unicode MS" panose="020B0604020202020204" pitchFamily="34" charset="-128"/>
                <a:ea typeface="Arial Unicode MS" panose="020B0604020202020204" pitchFamily="34" charset="-128"/>
                <a:cs typeface="Arial Unicode MS" panose="020B0604020202020204" pitchFamily="34" charset="-128"/>
              </a:rPr>
              <a:t>outrage</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say</a:t>
            </a:r>
          </a:p>
          <a:p>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RS+RS: </a:t>
            </a:r>
            <a:r>
              <a:rPr lang="en-US" b="1" u="sng" dirty="0">
                <a:latin typeface="Arial Unicode MS" panose="020B0604020202020204" pitchFamily="34" charset="-128"/>
                <a:ea typeface="Arial Unicode MS" panose="020B0604020202020204" pitchFamily="34" charset="-128"/>
                <a:cs typeface="Arial Unicode MS" panose="020B0604020202020204" pitchFamily="34" charset="-128"/>
              </a:rPr>
              <a:t>exam</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lack test coronavirus </a:t>
            </a:r>
            <a:r>
              <a:rPr lang="en-US" dirty="0">
                <a:solidFill>
                  <a:srgbClr val="C00000"/>
                </a:solidFill>
                <a:latin typeface="Arial Unicode MS" panose="020B0604020202020204" pitchFamily="34" charset="-128"/>
                <a:ea typeface="Arial Unicode MS" panose="020B0604020202020204" pitchFamily="34" charset="-128"/>
                <a:cs typeface="Arial Unicode MS" panose="020B0604020202020204" pitchFamily="34" charset="-128"/>
              </a:rPr>
              <a:t>national scandal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say</a:t>
            </a:r>
          </a:p>
          <a:p>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RS: lack </a:t>
            </a:r>
            <a:r>
              <a:rPr lang="en-US" dirty="0">
                <a:solidFill>
                  <a:srgbClr val="C00000"/>
                </a:solidFill>
                <a:latin typeface="Arial Unicode MS" panose="020B0604020202020204" pitchFamily="34" charset="-128"/>
                <a:ea typeface="Arial Unicode MS" panose="020B0604020202020204" pitchFamily="34" charset="-128"/>
                <a:cs typeface="Arial Unicode MS" panose="020B0604020202020204" pitchFamily="34" charset="-128"/>
              </a:rPr>
              <a:t>coronavirus test national scandal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say</a:t>
            </a:r>
          </a:p>
        </p:txBody>
      </p:sp>
      <p:sp>
        <p:nvSpPr>
          <p:cNvPr id="9" name="Arrow: Curved Up 8">
            <a:extLst>
              <a:ext uri="{FF2B5EF4-FFF2-40B4-BE49-F238E27FC236}">
                <a16:creationId xmlns:a16="http://schemas.microsoft.com/office/drawing/2014/main" id="{A3233068-ECAA-F34C-BD15-8B735A04EB84}"/>
              </a:ext>
            </a:extLst>
          </p:cNvPr>
          <p:cNvSpPr/>
          <p:nvPr/>
        </p:nvSpPr>
        <p:spPr>
          <a:xfrm>
            <a:off x="9454562" y="3118712"/>
            <a:ext cx="1003300" cy="287683"/>
          </a:xfrm>
          <a:prstGeom prst="curved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 name="Arrow: Curved Up 9">
            <a:extLst>
              <a:ext uri="{FF2B5EF4-FFF2-40B4-BE49-F238E27FC236}">
                <a16:creationId xmlns:a16="http://schemas.microsoft.com/office/drawing/2014/main" id="{4C6A186C-921C-F440-B15E-FFA533EE2716}"/>
              </a:ext>
            </a:extLst>
          </p:cNvPr>
          <p:cNvSpPr/>
          <p:nvPr/>
        </p:nvSpPr>
        <p:spPr>
          <a:xfrm>
            <a:off x="6868297" y="3752529"/>
            <a:ext cx="1003300" cy="287683"/>
          </a:xfrm>
          <a:prstGeom prst="curved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 name="Rectangle 2">
            <a:extLst>
              <a:ext uri="{FF2B5EF4-FFF2-40B4-BE49-F238E27FC236}">
                <a16:creationId xmlns:a16="http://schemas.microsoft.com/office/drawing/2014/main" id="{84DF2120-4587-1042-8A65-F7079877BED2}"/>
              </a:ext>
            </a:extLst>
          </p:cNvPr>
          <p:cNvSpPr/>
          <p:nvPr/>
        </p:nvSpPr>
        <p:spPr>
          <a:xfrm>
            <a:off x="5543006" y="4254595"/>
            <a:ext cx="6096000" cy="923330"/>
          </a:xfrm>
          <a:prstGeom prst="rect">
            <a:avLst/>
          </a:prstGeom>
        </p:spPr>
        <p:txBody>
          <a:bodyPr>
            <a:spAutoFit/>
          </a:bodyPr>
          <a:lstStyle/>
          <a:p>
            <a:r>
              <a:rPr lang="en-US" altLang="zh-CN" dirty="0"/>
              <a:t>Results:</a:t>
            </a:r>
          </a:p>
          <a:p>
            <a:r>
              <a:rPr lang="en-US" altLang="zh-CN" dirty="0"/>
              <a:t>Class -1 – 1946 </a:t>
            </a:r>
            <a:r>
              <a:rPr lang="en-US" altLang="zh-CN" dirty="0">
                <a:sym typeface="Wingdings" pitchFamily="2" charset="2"/>
              </a:rPr>
              <a:t> </a:t>
            </a:r>
            <a:r>
              <a:rPr lang="en-US" altLang="zh-CN" dirty="0"/>
              <a:t>9730</a:t>
            </a:r>
          </a:p>
          <a:p>
            <a:r>
              <a:rPr lang="en-US" altLang="zh-CN" dirty="0"/>
              <a:t>Class 1 – 1629 </a:t>
            </a:r>
            <a:r>
              <a:rPr lang="en-US" altLang="zh-CN" dirty="0">
                <a:sym typeface="Wingdings" pitchFamily="2" charset="2"/>
              </a:rPr>
              <a:t> 9774</a:t>
            </a:r>
            <a:endParaRPr lang="en-US" dirty="0"/>
          </a:p>
        </p:txBody>
      </p:sp>
      <p:sp>
        <p:nvSpPr>
          <p:cNvPr id="13" name="Arrow: Curved Up 9">
            <a:extLst>
              <a:ext uri="{FF2B5EF4-FFF2-40B4-BE49-F238E27FC236}">
                <a16:creationId xmlns:a16="http://schemas.microsoft.com/office/drawing/2014/main" id="{027A060F-9239-C44D-99EC-4DD532326EF7}"/>
              </a:ext>
            </a:extLst>
          </p:cNvPr>
          <p:cNvSpPr/>
          <p:nvPr/>
        </p:nvSpPr>
        <p:spPr>
          <a:xfrm>
            <a:off x="8591006" y="3752528"/>
            <a:ext cx="1003300" cy="287683"/>
          </a:xfrm>
          <a:prstGeom prst="curved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2737069710"/>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TotalTime>
  <Words>2634</Words>
  <Application>Microsoft Macintosh PowerPoint</Application>
  <PresentationFormat>Widescreen</PresentationFormat>
  <Paragraphs>427</Paragraphs>
  <Slides>35</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 Unicode MS</vt:lpstr>
      <vt:lpstr>Calibri (Body)</vt:lpstr>
      <vt:lpstr>Arial</vt:lpstr>
      <vt:lpstr>Calibri</vt:lpstr>
      <vt:lpstr>Calibri Light</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Abdolmajid Erfani</dc:creator>
  <cp:lastModifiedBy>Li Lingyao</cp:lastModifiedBy>
  <cp:revision>10</cp:revision>
  <dcterms:created xsi:type="dcterms:W3CDTF">2020-06-29T13:53:51Z</dcterms:created>
  <dcterms:modified xsi:type="dcterms:W3CDTF">2020-06-29T20:23:15Z</dcterms:modified>
</cp:coreProperties>
</file>